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76" r:id="rId9"/>
    <p:sldId id="291" r:id="rId10"/>
    <p:sldId id="292" r:id="rId11"/>
    <p:sldId id="297" r:id="rId12"/>
    <p:sldId id="293" r:id="rId13"/>
    <p:sldId id="294" r:id="rId14"/>
    <p:sldId id="295" r:id="rId15"/>
    <p:sldId id="296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C57F8AB-30D0-4381-BE51-9882170310F4}" type="datetimeFigureOut">
              <a:rPr lang="bg-BG" smtClean="0"/>
              <a:t>24.8.2022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bg-BG" sz="1600" b="1" dirty="0" smtClean="0">
                <a:solidFill>
                  <a:schemeClr val="bg2">
                    <a:lumMod val="10000"/>
                  </a:schemeClr>
                </a:solidFill>
              </a:rPr>
              <a:t>БЮДЖЕТ 2022 Г.</a:t>
            </a:r>
          </a:p>
          <a:p>
            <a:pPr algn="ctr"/>
            <a:endParaRPr lang="bg-BG" sz="1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bg-BG" sz="1600" b="1" dirty="0" smtClean="0">
                <a:solidFill>
                  <a:schemeClr val="bg2">
                    <a:lumMod val="10000"/>
                  </a:schemeClr>
                </a:solidFill>
              </a:rPr>
              <a:t>РАЗПРЕДЕЛЕНИЕ ПРЕХОДЕН ОСТАТЪК ОТ 2021 Г.</a:t>
            </a:r>
          </a:p>
          <a:p>
            <a:pPr algn="ctr"/>
            <a:endParaRPr lang="bg-BG" sz="1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bg-BG" sz="1600" b="1" dirty="0" smtClean="0">
                <a:solidFill>
                  <a:schemeClr val="bg2">
                    <a:lumMod val="10000"/>
                  </a:schemeClr>
                </a:solidFill>
              </a:rPr>
              <a:t>ОТЧЕТ НА БЮДЖЕТА КЪМ 31.03.2022 г.</a:t>
            </a:r>
            <a:endParaRPr lang="bg-BG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НАЧАЛНО УЧИЛИЩЕ „ИВАН Вазов“ - Враца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25388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1322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57690"/>
              </p:ext>
            </p:extLst>
          </p:nvPr>
        </p:nvGraphicFramePr>
        <p:xfrm>
          <a:off x="179512" y="1556792"/>
          <a:ext cx="8784976" cy="5045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1008112"/>
                <a:gridCol w="1152128"/>
                <a:gridCol w="1008112"/>
                <a:gridCol w="3240360"/>
              </a:tblGrid>
              <a:tr h="12983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Параграф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План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200" u="none" strike="noStrike" dirty="0">
                          <a:effectLst/>
                        </a:rPr>
                        <a:t>към </a:t>
                      </a:r>
                      <a:r>
                        <a:rPr lang="bg-BG" sz="1200" u="none" strike="noStrike" dirty="0" smtClean="0">
                          <a:effectLst/>
                        </a:rPr>
                        <a:t>31.03.2022 г</a:t>
                      </a:r>
                      <a:r>
                        <a:rPr lang="bg-BG" sz="1200" u="none" strike="noStrike" dirty="0">
                          <a:effectLst/>
                        </a:rPr>
                        <a:t>.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Остатък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200" u="none" strike="noStrike" dirty="0">
                          <a:effectLst/>
                        </a:rPr>
                        <a:t>за: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01-00 заплати и възнаграждения за персонала, нает по трудови правоотношения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1 082 530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234 511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848 019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Заплати </a:t>
                      </a:r>
                      <a:r>
                        <a:rPr lang="ru-RU" sz="1200" u="none" strike="noStrike" dirty="0">
                          <a:effectLst/>
                        </a:rPr>
                        <a:t>на персонала по трудово правоотношение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02-00 др. възнаграждения и плащания за персонала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71 044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12 796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58 248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02-02 за персонал по извънтрудови правоотношения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13 893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3 535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10 358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Граждански </a:t>
                      </a:r>
                      <a:r>
                        <a:rPr lang="bg-BG" sz="1200" u="none" strike="noStrike" dirty="0">
                          <a:effectLst/>
                        </a:rPr>
                        <a:t>договори                      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02-05 изплатени суми за СБКО, за облекло и др. на персонала, с характер на възнаграждение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52 151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4 349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47 802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СБКО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02-08 обезщетения за персонала с характер на възнаграждение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Обезщетения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02-09 др. плащания и възнаграждения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5 000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4 912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88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Временна </a:t>
                      </a:r>
                      <a:r>
                        <a:rPr lang="bg-BG" sz="1200" u="none" strike="noStrike" dirty="0">
                          <a:effectLst/>
                        </a:rPr>
                        <a:t>неработоспособност работодател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05-00 задължителни осигурителни вноски от работодател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256 116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56 295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199 821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05-51 осигурителлни вноски от работодател за ДОО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127 640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28 422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99 218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Фонд </a:t>
                      </a:r>
                      <a:r>
                        <a:rPr lang="bg-BG" sz="1200" u="none" strike="noStrike" dirty="0">
                          <a:effectLst/>
                        </a:rPr>
                        <a:t>ДОО - работодател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05-52 осигурителлни вноски от работодател за УПФ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43 311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9 492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33 819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Учителски пенсионен фонд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05-60 здравноосигурителни вноски от работодател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53 789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12 028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41 761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Здравно </a:t>
                      </a:r>
                      <a:r>
                        <a:rPr lang="bg-BG" sz="1200" u="none" strike="noStrike" dirty="0">
                          <a:effectLst/>
                        </a:rPr>
                        <a:t>осигуряване - работодател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05-80 вноски за допълнително задължително осигуряване от работодател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31 376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6 353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25 023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ДЗПО - работодател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06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1322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72724"/>
              </p:ext>
            </p:extLst>
          </p:nvPr>
        </p:nvGraphicFramePr>
        <p:xfrm>
          <a:off x="179512" y="1628800"/>
          <a:ext cx="8784976" cy="505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648072"/>
                <a:gridCol w="1080120"/>
                <a:gridCol w="936104"/>
                <a:gridCol w="3672408"/>
              </a:tblGrid>
              <a:tr h="6691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+mn-lt"/>
                        </a:rPr>
                        <a:t>Параграф</a:t>
                      </a:r>
                      <a:endParaRPr lang="bg-BG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План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100" u="none" strike="noStrike" dirty="0">
                          <a:effectLst/>
                        </a:rPr>
                        <a:t>към </a:t>
                      </a:r>
                      <a:r>
                        <a:rPr lang="bg-BG" sz="1100" u="none" strike="noStrike" dirty="0" smtClean="0">
                          <a:effectLst/>
                        </a:rPr>
                        <a:t>31.03.2022 г</a:t>
                      </a:r>
                      <a:r>
                        <a:rPr lang="bg-BG" sz="1100" u="none" strike="noStrike" dirty="0">
                          <a:effectLst/>
                        </a:rPr>
                        <a:t>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Остатък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100" u="none" strike="noStrike" dirty="0">
                          <a:effectLst/>
                        </a:rPr>
                        <a:t>за: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>
                          <a:effectLst/>
                          <a:latin typeface="+mn-lt"/>
                        </a:rPr>
                        <a:t>10-00 издръжка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235 292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29 412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205 880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1011 - храна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74 864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10 873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63 991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закуски - 9723.00 лв.                                                                                 </a:t>
                      </a:r>
                      <a:r>
                        <a:rPr lang="ru-RU" sz="1100" u="none" strike="noStrike" dirty="0" smtClean="0">
                          <a:effectLst/>
                        </a:rPr>
                        <a:t>обедно </a:t>
                      </a:r>
                      <a:r>
                        <a:rPr lang="ru-RU" sz="1100" u="none" strike="noStrike" dirty="0">
                          <a:effectLst/>
                        </a:rPr>
                        <a:t>хранене -1150.00 лв.                                               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1012 - медикаменти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1 182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1 182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 smtClean="0">
                          <a:effectLst/>
                        </a:rPr>
                        <a:t>антигенни </a:t>
                      </a:r>
                      <a:r>
                        <a:rPr lang="bg-BG" sz="1100" u="none" strike="noStrike" dirty="0">
                          <a:effectLst/>
                        </a:rPr>
                        <a:t>тестове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10-13 постелен инвентар и облекло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4 400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10-14 учебни и научн-изследователски разходи и книги за библиотеките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1 550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43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1 507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u="none" strike="noStrike">
                          <a:effectLst/>
                        </a:rPr>
                        <a:t>нормативна литература - 43.00 лв.                                                                                                             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5506"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10-15 материали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35 646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4 915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30 731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канцеларски материали - 990.00 лв</a:t>
                      </a:r>
                      <a:r>
                        <a:rPr lang="ru-RU" sz="1100" u="none" strike="noStrike" dirty="0" smtClean="0">
                          <a:effectLst/>
                        </a:rPr>
                        <a:t>.;   почистващи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материали – 1145.00 лв.; </a:t>
                      </a:r>
                      <a:r>
                        <a:rPr lang="ru-RU" sz="1100" u="none" strike="noStrike" dirty="0" smtClean="0">
                          <a:effectLst/>
                        </a:rPr>
                        <a:t>цветя - 90.00 лв.;                                                                                                            купи за храна – 206.00 лв.; защитни баджове - 1080.00 лв.; защитни маски - 275.00 лв.; предметни награди олимпиада - 1197.00 лв.; други материали -  68.00 лв.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10-16 вода, горива и енергия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72 226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6 744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65 482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7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10-20 разходи за външни услуги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33 489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5 655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27 834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занимания по интереси - 861.00 лв</a:t>
                      </a:r>
                      <a:r>
                        <a:rPr lang="ru-RU" sz="1100" u="none" strike="noStrike" dirty="0" smtClean="0">
                          <a:effectLst/>
                        </a:rPr>
                        <a:t>.; служебни телефони - 2496.00 лв.; квалификация </a:t>
                      </a:r>
                      <a:r>
                        <a:rPr lang="ru-RU" sz="1100" u="none" strike="noStrike" dirty="0">
                          <a:effectLst/>
                        </a:rPr>
                        <a:t>- 210.00 лв</a:t>
                      </a:r>
                      <a:r>
                        <a:rPr lang="ru-RU" sz="1100" u="none" strike="noStrike" dirty="0" smtClean="0">
                          <a:effectLst/>
                        </a:rPr>
                        <a:t>.; охрана - 252.00 лв.; информационно обслужване - 1054.00 лв.;                                                                                                                                                информационна сигурност - 487.00 лв.; куриерски </a:t>
                      </a:r>
                      <a:r>
                        <a:rPr lang="ru-RU" sz="1100" u="none" strike="noStrike" dirty="0">
                          <a:effectLst/>
                        </a:rPr>
                        <a:t>услуги - 13.00 лв</a:t>
                      </a:r>
                      <a:r>
                        <a:rPr lang="ru-RU" sz="1100" u="none" strike="noStrike" dirty="0" smtClean="0">
                          <a:effectLst/>
                        </a:rPr>
                        <a:t>.; други услуги - 132.00 лв.; дезинфекция и дератизация - 150.00 лв.                                                                                                                         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10-30 текущ ремонт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10 235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10-51 командировки в страната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500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10-52 командировки в чужбина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10-62 разходи за застраховки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1 200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10-91 др.разходи за СБКО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>
                          <a:effectLst/>
                          <a:latin typeface="+mn-lt"/>
                        </a:rPr>
                        <a:t>19-00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9 007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8 989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18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19-01 данъци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36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18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18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здравна оценка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19-81 общински такси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8 971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8 971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такса битови отпадъци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03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71514"/>
              </p:ext>
            </p:extLst>
          </p:nvPr>
        </p:nvGraphicFramePr>
        <p:xfrm>
          <a:off x="179512" y="1700808"/>
          <a:ext cx="8784976" cy="4834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936104"/>
                <a:gridCol w="936104"/>
                <a:gridCol w="792088"/>
                <a:gridCol w="2664296"/>
              </a:tblGrid>
              <a:tr h="23142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Параграф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План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100" u="none" strike="noStrike" dirty="0">
                          <a:effectLst/>
                        </a:rPr>
                        <a:t>към 31.03.2022г.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Остатък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100" u="none" strike="noStrike" dirty="0">
                          <a:effectLst/>
                        </a:rPr>
                        <a:t>за: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01-00 заплати и възнаграждения за персонала, нает по трудови правоотношения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29001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5 019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23 982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заплати на персонала по трудово правоотношение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02-00 др. възнаграждения и плащания за персонала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1570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99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1 471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02-02 за персонал по извънтрудови правоотношения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2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02-05 изплатени суми за СБКО, за облекло и др. на персонала, с характер на възнаграждение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1570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99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1 471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СБКО 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02-08 обезщетения за персонала с характер на възнаграждение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02-09 др. плащания и възнаграждения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05-00 задължителни осигурителни вноски от работодател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6959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1 195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5 764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05-51 осигурителлни вноски от работодател за ДОО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3442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585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2 857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фонд ДОО - работодател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05-52 осигурителлни вноски от работодател за УПФ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1270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220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1 050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Учителски пенсионен фонд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05-60 здравноосигурителни вноски от работодател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1419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247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1 172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здравно осигуряване - работодател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05-80 вноски за допълнително задължително осигуряване от работодател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828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143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685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ДЗПО - работодател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548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10-00 издръжка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15765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268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15 497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528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1011 - храна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5114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268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4 846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закуски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10-13 постелен инвентар и облекло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10-14 учебни и научн-изследователски разходи и книги за библиотеките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95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10-15 материали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10-16 вода, горива и енергия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10308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10-20 разходи за външни услуги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343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960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1338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70873"/>
              </p:ext>
            </p:extLst>
          </p:nvPr>
        </p:nvGraphicFramePr>
        <p:xfrm>
          <a:off x="179512" y="1628800"/>
          <a:ext cx="8784976" cy="4907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9192"/>
                <a:gridCol w="707515"/>
                <a:gridCol w="1061272"/>
                <a:gridCol w="707515"/>
                <a:gridCol w="2579482"/>
              </a:tblGrid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Параграф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План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200" u="none" strike="noStrike" dirty="0">
                          <a:effectLst/>
                        </a:rPr>
                        <a:t>към </a:t>
                      </a:r>
                      <a:r>
                        <a:rPr lang="bg-BG" sz="1200" u="none" strike="noStrike" dirty="0" smtClean="0">
                          <a:effectLst/>
                        </a:rPr>
                        <a:t>31.03.2022 г</a:t>
                      </a:r>
                      <a:r>
                        <a:rPr lang="bg-BG" sz="1200" u="none" strike="noStrike" dirty="0">
                          <a:effectLst/>
                        </a:rPr>
                        <a:t>.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Остатък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200" u="none" strike="noStrike" dirty="0">
                          <a:effectLst/>
                        </a:rPr>
                        <a:t>за: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01-00 заплати и възнаграждения за персонала, нает по трудови правоотношения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25 631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>
                          <a:effectLst/>
                        </a:rPr>
                        <a:t>15 674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9 957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заплати на персонала по трудово правоотношение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02-00 др. възнаграждения и плащания за персонала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2 680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296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2 384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02-02 за персонал по извънтрудови правоотношения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граждански договори 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1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02-05 изплатени суми за СБКО, за облекло и др. на персонала, с характер на възнаграждение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2 680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296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2 384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СБКО 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02-08 обезщетения за персонала с характер на възнаграждение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02-09 др. плащания и възнаграждения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05-00 задължителни осигурителни вноски от работодател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6 229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3 731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2 498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4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05-51 осигурителлни вноски от работодател за ДОО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3 050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1 824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1 226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фонд ДОО - работодател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05-52 осигурителлни вноски от работодател за УПФ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1 149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687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462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Учителски пенсионен фонд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05-60 здравноосигурителни вноски от работодател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1 282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773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509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здравно осигуряване - работодател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05-80 вноски за допълнително задължително осигуряване от работодател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748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447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301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ДЗПО - работодател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58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u="none" strike="noStrike" dirty="0">
                          <a:effectLst/>
                        </a:rPr>
                        <a:t>10-00 издръжка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1 793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 smtClean="0">
                          <a:effectLst/>
                        </a:rPr>
                        <a:t>1 793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858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1011 - храна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5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10-13 постелен инвентар и облекло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10-14 учебни и научн-изследователски разходи и книги за библиотеките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36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10-15 материали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1 522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1 522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10-16 вода, горива и енергия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  0</a:t>
                      </a:r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10-20 разходи за външни услуги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271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271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70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1389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88932"/>
              </p:ext>
            </p:extLst>
          </p:nvPr>
        </p:nvGraphicFramePr>
        <p:xfrm>
          <a:off x="179510" y="1628800"/>
          <a:ext cx="8784977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4"/>
                <a:gridCol w="521583"/>
                <a:gridCol w="832051"/>
                <a:gridCol w="641581"/>
                <a:gridCol w="3261368"/>
              </a:tblGrid>
              <a:tr h="36104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Параграф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План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100" u="none" strike="noStrike" dirty="0">
                          <a:effectLst/>
                        </a:rPr>
                        <a:t>към 31.03.2022г.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Остатък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100" u="none" strike="noStrike" dirty="0">
                          <a:effectLst/>
                        </a:rPr>
                        <a:t>за: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01-00 заплати и възнаграждения за персонала, нает по трудови правоотношения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2 499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2 499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effectLst/>
                        </a:rPr>
                        <a:t>Заплати </a:t>
                      </a:r>
                      <a:r>
                        <a:rPr lang="ru-RU" sz="1100" b="1" u="none" strike="noStrike" dirty="0">
                          <a:effectLst/>
                        </a:rPr>
                        <a:t>на персонала по трудово правоотношение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02-00 др. възнаграждения и плащания за персонала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152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152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02-02 за персонал по извънтрудови правоотношения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02-05 изплатени суми за СБКО, за облекло и др. на персонала, с характер на възнаграждение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47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47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СБКО 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02-08 обезщетения за персонала с характер на възнаграждение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02-09 др. плащания и възнаграждения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105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105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05-00 задължителни осигурителни вноски от работодател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515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515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05-51 осигурителлни вноски от работодател за ДОО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376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377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-1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 smtClean="0">
                          <a:effectLst/>
                        </a:rPr>
                        <a:t>Фонд </a:t>
                      </a:r>
                      <a:r>
                        <a:rPr lang="bg-BG" sz="1100" u="none" strike="noStrike" dirty="0">
                          <a:effectLst/>
                        </a:rPr>
                        <a:t>ДОО - работодател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05-52 осигурителлни вноски от работодател за УПФ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05-60 здравноосигурителни вноски от работодател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139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138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 smtClean="0">
                          <a:effectLst/>
                        </a:rPr>
                        <a:t>Здравно </a:t>
                      </a:r>
                      <a:r>
                        <a:rPr lang="bg-BG" sz="1100" u="none" strike="noStrike" dirty="0">
                          <a:effectLst/>
                        </a:rPr>
                        <a:t>осигуряване - работодател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05-80 вноски за допълнително задължително осигуряване от работодател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10-00 издръжка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6 515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2 927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3 588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10-16 вода, горива и енергия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4 515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2 224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2 291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гориво автобус  - 2176.00 </a:t>
                      </a:r>
                      <a:r>
                        <a:rPr lang="ru-RU" sz="1100" u="none" strike="noStrike" dirty="0" smtClean="0">
                          <a:effectLst/>
                        </a:rPr>
                        <a:t>лв.;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</a:rPr>
                        <a:t>добавка </a:t>
                      </a:r>
                      <a:r>
                        <a:rPr lang="ru-RU" sz="1100" u="none" strike="noStrike" dirty="0">
                          <a:effectLst/>
                        </a:rPr>
                        <a:t>гориво - 48.00 лв.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00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10-20 разходи за външни услуги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>
                          <a:effectLst/>
                        </a:rPr>
                        <a:t>2 000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703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1 297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наем паркомясто автобус - 648.00 лв</a:t>
                      </a:r>
                      <a:r>
                        <a:rPr lang="ru-RU" sz="1100" u="none" strike="noStrike" dirty="0" smtClean="0">
                          <a:effectLst/>
                        </a:rPr>
                        <a:t>.;      </a:t>
                      </a:r>
                      <a:r>
                        <a:rPr lang="ru-RU" sz="1100" u="none" strike="noStrike" dirty="0">
                          <a:effectLst/>
                        </a:rPr>
                        <a:t>технически преглед </a:t>
                      </a:r>
                      <a:r>
                        <a:rPr lang="ru-RU" sz="1100" u="none" strike="noStrike" dirty="0" smtClean="0">
                          <a:effectLst/>
                        </a:rPr>
                        <a:t>автобус - 55.00 </a:t>
                      </a:r>
                      <a:r>
                        <a:rPr lang="ru-RU" sz="1100" u="none" strike="noStrike" dirty="0">
                          <a:effectLst/>
                        </a:rPr>
                        <a:t>лв.       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19-00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142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142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19-01 данъци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19-81 </a:t>
                      </a:r>
                      <a:r>
                        <a:rPr lang="bg-BG" sz="1100" u="none" strike="noStrike" dirty="0" smtClean="0">
                          <a:effectLst/>
                        </a:rPr>
                        <a:t>общински такси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142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142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данък автобус - 142.00 лв.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315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1713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906950"/>
              </p:ext>
            </p:extLst>
          </p:nvPr>
        </p:nvGraphicFramePr>
        <p:xfrm>
          <a:off x="467544" y="2204864"/>
          <a:ext cx="8144125" cy="2442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4511"/>
                <a:gridCol w="640849"/>
                <a:gridCol w="851184"/>
                <a:gridCol w="720080"/>
                <a:gridCol w="2527501"/>
              </a:tblGrid>
              <a:tr h="6930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Параграф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План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000" u="none" strike="noStrike" dirty="0">
                          <a:effectLst/>
                        </a:rPr>
                        <a:t>към </a:t>
                      </a:r>
                      <a:r>
                        <a:rPr lang="bg-BG" sz="1000" u="none" strike="noStrike" dirty="0" smtClean="0">
                          <a:effectLst/>
                        </a:rPr>
                        <a:t>31.03.2022 г</a:t>
                      </a:r>
                      <a:r>
                        <a:rPr lang="bg-BG" sz="1000" u="none" strike="noStrike" dirty="0">
                          <a:effectLst/>
                        </a:rPr>
                        <a:t>.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Остатък 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000" u="none" strike="noStrike" dirty="0">
                          <a:effectLst/>
                        </a:rPr>
                        <a:t>за: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753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10-00 издръжка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3 126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1 014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2 112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288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1011 - храна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82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10-13 постелен инвентар и облекло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547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10-14 учебни и научн-изследователски разходи и книги за библиотеките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3632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10-15 материали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3 126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1 014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2 112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000" u="none" strike="noStrike" dirty="0">
                          <a:effectLst/>
                        </a:rPr>
                        <a:t>велосипеди, каски, наколенки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1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1322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868525"/>
              </p:ext>
            </p:extLst>
          </p:nvPr>
        </p:nvGraphicFramePr>
        <p:xfrm>
          <a:off x="251522" y="1628800"/>
          <a:ext cx="8640958" cy="5040566"/>
        </p:xfrm>
        <a:graphic>
          <a:graphicData uri="http://schemas.openxmlformats.org/drawingml/2006/table">
            <a:tbl>
              <a:tblPr/>
              <a:tblGrid>
                <a:gridCol w="839183"/>
                <a:gridCol w="839183"/>
                <a:gridCol w="839183"/>
                <a:gridCol w="839183"/>
                <a:gridCol w="454557"/>
                <a:gridCol w="354031"/>
                <a:gridCol w="961562"/>
                <a:gridCol w="996527"/>
                <a:gridCol w="839183"/>
                <a:gridCol w="839183"/>
                <a:gridCol w="839183"/>
              </a:tblGrid>
              <a:tr h="20141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effectLst/>
                          <a:latin typeface="+mn-lt"/>
                        </a:rPr>
                        <a:t>Делегирани от държавата</a:t>
                      </a:r>
                    </a:p>
                  </a:txBody>
                  <a:tcPr marL="4960" marR="4960" marT="49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§§</a:t>
                      </a:r>
                    </a:p>
                  </a:txBody>
                  <a:tcPr marL="4960" marR="4960" marT="49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bg-BG" sz="1200" b="1" i="0" u="none" strike="noStrike" dirty="0" smtClean="0">
                          <a:effectLst/>
                          <a:latin typeface="+mn-lt"/>
                        </a:rPr>
                        <a:t>ПЛАН         </a:t>
                      </a:r>
                      <a:endParaRPr lang="bg-BG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В това число по тримесечия</a:t>
                      </a:r>
                    </a:p>
                  </a:txBody>
                  <a:tcPr marL="4960" marR="4960" marT="49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0141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effectLst/>
                          <a:latin typeface="+mn-lt"/>
                        </a:rPr>
                        <a:t>дейности</a:t>
                      </a:r>
                    </a:p>
                  </a:txBody>
                  <a:tcPr marL="4960" marR="4960" marT="49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І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ІІ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ІІІ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І</a:t>
                      </a:r>
                      <a:r>
                        <a:rPr lang="en-US" sz="1200" b="1" i="0" u="none" strike="noStrike">
                          <a:effectLst/>
                          <a:latin typeface="+mn-lt"/>
                        </a:rPr>
                        <a:t>V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01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Общообразование</a:t>
                      </a:r>
                    </a:p>
                  </a:txBody>
                  <a:tcPr marL="4960" marR="4960" marT="49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Зап.и въз.за пер.,нает по тр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и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сл.пр.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</a:txBody>
                  <a:tcPr marL="4960" marR="4960" marT="49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4960" marR="4960" marT="49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1 082 530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324 759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270 633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216 506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270 633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Др.възнагр.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плащания за перс.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71 044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22 678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17 274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13 819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17 274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Осигурителни вноски от работодател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256 116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76 835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64 029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51 223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64 029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Издръжка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235 292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134 180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36 113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28 885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36 113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 -  Храна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74 864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40 225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12 </a:t>
                      </a:r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371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9 897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12 </a:t>
                      </a:r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371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 - Медикаменти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1 182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355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296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235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296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 - Постелен инвентар и облекло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4 400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1 320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1 100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880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1 100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- Уч.и научноиз.разх.и книги за библ.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1 550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465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309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 - Материали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35 646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15 042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7 359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5 886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7 359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 - Вода, горива и енергия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72 226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55 968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5 807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4 644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5 807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 - Разходи за външни услуги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33 489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17 225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5 808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4 648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5 808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 - Текущ ремонт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10 235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3 071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2 559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2 046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2 559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 - Командировки в страната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 - Разходи за застраховки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1 200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- СБКО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- Др. неклас. В др. парагр. и подпар.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 - Платени общински данъци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8 971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2 691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2 243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1 794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2 243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- Платени държавни данъци и такси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Всичко: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653 989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561 154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390 289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312231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390289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6630">
                <a:tc gridSpan="4"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Всичко за дейността: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1 653 989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561 154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390 289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312231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390289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Щатна численост по трудови правоотношения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0111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effectLst/>
                          <a:latin typeface="+mn-lt"/>
                        </a:rPr>
                        <a:t>48</a:t>
                      </a:r>
                      <a:endParaRPr lang="bg-BG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effectLst/>
                          <a:latin typeface="+mn-lt"/>
                        </a:rPr>
                        <a:t>Брой ученици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6000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60" marR="4960" marT="49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12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66160"/>
              </p:ext>
            </p:extLst>
          </p:nvPr>
        </p:nvGraphicFramePr>
        <p:xfrm>
          <a:off x="179514" y="1628800"/>
          <a:ext cx="8784976" cy="4980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494"/>
                <a:gridCol w="873494"/>
                <a:gridCol w="873494"/>
                <a:gridCol w="846196"/>
                <a:gridCol w="418548"/>
                <a:gridCol w="368504"/>
                <a:gridCol w="873494"/>
                <a:gridCol w="1037270"/>
                <a:gridCol w="873494"/>
                <a:gridCol w="873494"/>
                <a:gridCol w="873494"/>
              </a:tblGrid>
              <a:tr h="836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>
                          <a:effectLst/>
                        </a:rPr>
                        <a:t>Делегирани от държавата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>
                          <a:effectLst/>
                        </a:rPr>
                        <a:t>§§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bg-BG" sz="1000" u="none" strike="noStrike" dirty="0" smtClean="0">
                          <a:effectLst/>
                        </a:rPr>
                        <a:t>ПЛАН         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 това число по тримесечия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618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>
                          <a:effectLst/>
                        </a:rPr>
                        <a:t>дейности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І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ІІ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ІІІ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І</a:t>
                      </a:r>
                      <a:r>
                        <a:rPr lang="en-US" sz="1000" u="none" strike="noStrike">
                          <a:effectLst/>
                        </a:rPr>
                        <a:t>V</a:t>
                      </a:r>
                      <a:endParaRPr lang="en-US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68">
                <a:tc>
                  <a:txBody>
                    <a:bodyPr/>
                    <a:lstStyle/>
                    <a:p>
                      <a:pPr algn="l" fontAlgn="b"/>
                      <a:r>
                        <a:rPr lang="bg-BG" sz="900" u="none" strike="noStrike">
                          <a:effectLst/>
                        </a:rPr>
                        <a:t> </a:t>
                      </a:r>
                      <a:endParaRPr lang="bg-BG" sz="900" b="1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3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01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318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bg-BG" sz="1000" u="none" strike="noStrike">
                          <a:effectLst/>
                        </a:rPr>
                        <a:t>Общообразование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033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Зап.и въз.за пер.,нает по тр.и сл.пр.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000" b="1" u="none" strike="noStrike">
                          <a:effectLst/>
                        </a:rPr>
                        <a:t>01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000" b="1" u="none" strike="noStrike">
                          <a:effectLst/>
                        </a:rPr>
                        <a:t>00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29 001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8 701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7 250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5 800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7 250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Запл.на перс.зает по труд.правоот.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29 001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8 701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7 250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5 800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7 250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Др.възнагр.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и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плащания </a:t>
                      </a:r>
                      <a:r>
                        <a:rPr lang="ru-RU" sz="1000" b="1" u="none" strike="noStrike" dirty="0">
                          <a:effectLst/>
                        </a:rPr>
                        <a:t>за перс.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02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00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1 570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470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393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314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393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за персонала, по извънтр.правоотн.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 - за изплат.суми от СБКО с х-р на въз.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1 570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470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393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314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393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 - за обезщетения с х-р на възнагражд.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08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други плащания и възнаграждения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09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b="1" u="none" strike="noStrike" dirty="0">
                          <a:effectLst/>
                        </a:rPr>
                        <a:t>Осигурителни вноски от работодател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05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00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6 959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2 085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1 741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1 392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1 741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Осиг. вноски от работодат. за ДОО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3 442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1 032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861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688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861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Осиг. вноски от работодат. за УПФ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1 270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380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318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254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318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Здравно-осиг. вноски работодат.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60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1 419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425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355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284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355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Вноски за допълнит. задълж. осиг.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828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248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207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207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b="1" u="none" strike="noStrike" dirty="0">
                          <a:effectLst/>
                        </a:rPr>
                        <a:t>Издръжка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00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15 765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8 259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2 681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2 144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2 681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 Храна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5 114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3 557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556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445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556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Медикаменти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Постелен инвентар и облекло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13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- Уч.и научноиз.разх.и книги за библ.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14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Материали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15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Вода, горива и енергия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10 308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4 599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2 039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1 631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2 039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Разходи за външни услуги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343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103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68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Текущ ремонт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Командировки в страната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Разходи за застраховки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- СБКО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91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- Др. неклас. В др. парагр. и подпар.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98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011">
                <a:tc gridSpan="4"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Всичко за дейността: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99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99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sng" strike="noStrike" dirty="0">
                          <a:effectLst/>
                        </a:rPr>
                        <a:t>53 295</a:t>
                      </a:r>
                      <a:endParaRPr lang="bg-BG" sz="1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19 515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12 065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9 650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12 065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20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Щатна численост по трудови правоотношения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0111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1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Брой </a:t>
                      </a:r>
                      <a:r>
                        <a:rPr lang="bg-BG" sz="1000" u="none" strike="noStrike" dirty="0" smtClean="0">
                          <a:effectLst/>
                        </a:rPr>
                        <a:t>деца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6000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16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20" marR="4920" marT="49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08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1338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3449"/>
              </p:ext>
            </p:extLst>
          </p:nvPr>
        </p:nvGraphicFramePr>
        <p:xfrm>
          <a:off x="179509" y="1628800"/>
          <a:ext cx="8784980" cy="504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6236"/>
                <a:gridCol w="896236"/>
                <a:gridCol w="896236"/>
                <a:gridCol w="546142"/>
                <a:gridCol w="448118"/>
                <a:gridCol w="322083"/>
                <a:gridCol w="1026939"/>
                <a:gridCol w="1064282"/>
                <a:gridCol w="896236"/>
                <a:gridCol w="896236"/>
                <a:gridCol w="896236"/>
              </a:tblGrid>
              <a:tr h="16208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>
                          <a:effectLst/>
                        </a:rPr>
                        <a:t>Делегирани от държавата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>
                          <a:effectLst/>
                        </a:rPr>
                        <a:t>§§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bg-BG" sz="1000" u="none" strike="noStrike" dirty="0" smtClean="0">
                          <a:effectLst/>
                        </a:rPr>
                        <a:t>ПЛАН         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 това число по тримесечия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6208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>
                          <a:effectLst/>
                        </a:rPr>
                        <a:t>дейности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І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ІІ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ІІІ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І</a:t>
                      </a:r>
                      <a:r>
                        <a:rPr lang="en-US" sz="1000" u="none" strike="noStrike">
                          <a:effectLst/>
                        </a:rPr>
                        <a:t>V</a:t>
                      </a:r>
                      <a:endParaRPr lang="en-US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3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01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338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bg-BG" sz="1000" u="none" strike="noStrike">
                          <a:effectLst/>
                        </a:rPr>
                        <a:t>Общообразование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Зап.и въз.за пер.,нает по тр.и сл.пр.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000" b="1" u="none" strike="noStrike">
                          <a:effectLst/>
                        </a:rPr>
                        <a:t>01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000" b="1" u="none" strike="noStrike">
                          <a:effectLst/>
                        </a:rPr>
                        <a:t>00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25 631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7 689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6 408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5 126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6 408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Запл.на перс.зает по труд.правоот.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25 631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7 689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6 408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5 126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6 408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Др.възнагр.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и </a:t>
                      </a:r>
                      <a:r>
                        <a:rPr lang="ru-RU" sz="1000" b="1" u="none" strike="noStrike" dirty="0">
                          <a:effectLst/>
                        </a:rPr>
                        <a:t>плащания за перс.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02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00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2 680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804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670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536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670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за персонала, по извънтр.правоотн.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 - за изплат.суми от СБКО с х-р на въз.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05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2 680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804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670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536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670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 - за обезщетения с х-р на възнагражд.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08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други плащания и възнаграждения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09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b="1" u="none" strike="noStrike" dirty="0">
                          <a:effectLst/>
                        </a:rPr>
                        <a:t>Осигурителни вноски от работодател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05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00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6 229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1 869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1 558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1 244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1 558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Осиг. вноски от работодат. за ДОО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3 050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915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763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609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763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Осиг. вноски от работодат. за УПФ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1 149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345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287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230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287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Здравно-осиг. вноски работодат.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05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1 282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385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321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255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321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Вноски за допълнит. задълж. осиг.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748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224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187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150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187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b="1" u="none" strike="noStrike" dirty="0">
                          <a:effectLst/>
                        </a:rPr>
                        <a:t>Издръжка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00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1 793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>
                          <a:effectLst/>
                        </a:rPr>
                        <a:t>538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449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357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449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 -  Храна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Медикаменти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Постелен инвентар и облекло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- Уч.и научноиз.разх.и книги за библ.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14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Материали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15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1 522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457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381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303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381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Вода, горива и енергия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Разходи за външни услуги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271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81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68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54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68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Текущ ремонт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Командировки в страната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 - Разходи за застраховки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62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- СБКО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91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- Др. неклас. В др. парагр. и подпар.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98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Всичко за дейността: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99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99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sng" strike="noStrike" dirty="0">
                          <a:effectLst/>
                        </a:rPr>
                        <a:t>36 333</a:t>
                      </a:r>
                      <a:endParaRPr lang="bg-BG" sz="1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10 900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9 085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7 263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u="none" strike="noStrike" dirty="0">
                          <a:effectLst/>
                        </a:rPr>
                        <a:t>9 085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81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Щатна численост по трудови правоотношения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0111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3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Брой </a:t>
                      </a:r>
                      <a:r>
                        <a:rPr lang="bg-BG" sz="1000" u="none" strike="noStrike" dirty="0" smtClean="0">
                          <a:effectLst/>
                        </a:rPr>
                        <a:t>деца и ученици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6000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7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00" marR="4800" marT="4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16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1389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324145"/>
              </p:ext>
            </p:extLst>
          </p:nvPr>
        </p:nvGraphicFramePr>
        <p:xfrm>
          <a:off x="251520" y="1628800"/>
          <a:ext cx="8280914" cy="5040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8032"/>
                <a:gridCol w="858032"/>
                <a:gridCol w="858032"/>
                <a:gridCol w="415611"/>
                <a:gridCol w="429018"/>
                <a:gridCol w="286012"/>
                <a:gridCol w="983165"/>
                <a:gridCol w="1018916"/>
                <a:gridCol w="858032"/>
                <a:gridCol w="858032"/>
                <a:gridCol w="858032"/>
              </a:tblGrid>
              <a:tr h="1938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</a:rPr>
                        <a:t>Делегирани от държавата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>
                          <a:effectLst/>
                        </a:rPr>
                        <a:t>§§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bg-BG" sz="1100" u="none" strike="noStrike" dirty="0">
                          <a:effectLst/>
                        </a:rPr>
                        <a:t>УТОЧНЕН ПЛАН         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В това число по тримесечия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938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</a:rPr>
                        <a:t>дейности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>
                          <a:effectLst/>
                        </a:rPr>
                        <a:t>І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>
                          <a:effectLst/>
                        </a:rPr>
                        <a:t>ІІ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>
                          <a:effectLst/>
                        </a:rPr>
                        <a:t>ІІІ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>
                          <a:effectLst/>
                        </a:rPr>
                        <a:t>І</a:t>
                      </a:r>
                      <a:r>
                        <a:rPr lang="en-US" sz="1100" u="none" strike="noStrike">
                          <a:effectLst/>
                        </a:rPr>
                        <a:t>V</a:t>
                      </a:r>
                      <a:endParaRPr lang="en-US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 dirty="0">
                          <a:effectLst/>
                        </a:rPr>
                        <a:t> </a:t>
                      </a:r>
                      <a:endParaRPr lang="bg-BG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3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01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389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bg-BG" sz="1100" u="none" strike="noStrike">
                          <a:effectLst/>
                        </a:rPr>
                        <a:t>Общообразование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Зап.и въз.за пер.,нает по тр.и сл.пр.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b="1" u="none" strike="noStrike">
                          <a:effectLst/>
                        </a:rPr>
                        <a:t>01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b="1" u="none" strike="noStrike">
                          <a:effectLst/>
                        </a:rPr>
                        <a:t>00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2 499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750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625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499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625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Запл.на перс.зает по труд.правоот.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01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2 499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750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625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499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625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Др.възнагр. И плащания за перс.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02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152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46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38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30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38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за персонала, по извънтр.правоотн.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- за изплат.суми от СБКО с х-р на въз.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05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47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14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9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- за обезщетения с х-р на възнагражд.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08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други плащания и възнаграждения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09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105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32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26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26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Осигурителни вноски от работодател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05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515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154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129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103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129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Осиг. вноски от работодат. за ДОО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51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376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113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94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75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94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Осиг. вноски от работодат. за УПФ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Здравно-осиг. вноски работодат.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60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139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41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35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28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35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Вноски за допълнит. задълж. осиг.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05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80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Издръжка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10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00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6 515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1 955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1 629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1 302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1 629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 Храна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Медикаменти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Постелен инвентар и облекло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13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- Уч.и научноиз.разх.и книги за библ.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14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Материали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15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Вода, горива и енергия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16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4 515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1 355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1 129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902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1 129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Разходи за външни услуги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2 000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600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500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400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500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 - Платени общински данъци и такси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19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>
                          <a:effectLst/>
                        </a:rPr>
                        <a:t>81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142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43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36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27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36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Всичко за дейността: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99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99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sng" strike="noStrike" dirty="0">
                          <a:effectLst/>
                        </a:rPr>
                        <a:t>9 823</a:t>
                      </a:r>
                      <a:endParaRPr lang="bg-BG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2 948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2 457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1 961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2 457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8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Щатна численост по трудови правоотношения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0111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>
                          <a:effectLst/>
                        </a:rPr>
                        <a:t>1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99" marR="4499" marT="4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51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1713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35826"/>
              </p:ext>
            </p:extLst>
          </p:nvPr>
        </p:nvGraphicFramePr>
        <p:xfrm>
          <a:off x="179510" y="1628800"/>
          <a:ext cx="8712975" cy="5169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717"/>
                <a:gridCol w="906717"/>
                <a:gridCol w="906717"/>
                <a:gridCol w="439190"/>
                <a:gridCol w="415578"/>
                <a:gridCol w="302239"/>
                <a:gridCol w="1038941"/>
                <a:gridCol w="1076725"/>
                <a:gridCol w="906717"/>
                <a:gridCol w="906717"/>
                <a:gridCol w="906717"/>
              </a:tblGrid>
              <a:tr h="796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</a:rPr>
                        <a:t>Делегирани от държавата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>
                          <a:effectLst/>
                        </a:rPr>
                        <a:t>§§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bg-BG" sz="1100" u="none" strike="noStrike" dirty="0">
                          <a:effectLst/>
                        </a:rPr>
                        <a:t>УТОЧНЕН ПЛАН         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 това число по тримесечия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796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</a:rPr>
                        <a:t>дейности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>
                          <a:effectLst/>
                        </a:rPr>
                        <a:t>І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>
                          <a:effectLst/>
                        </a:rPr>
                        <a:t>ІІ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>
                          <a:effectLst/>
                        </a:rPr>
                        <a:t>ІІІ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>
                          <a:effectLst/>
                        </a:rPr>
                        <a:t>І</a:t>
                      </a:r>
                      <a:r>
                        <a:rPr lang="en-US" sz="1100" u="none" strike="noStrike">
                          <a:effectLst/>
                        </a:rPr>
                        <a:t>V</a:t>
                      </a:r>
                      <a:endParaRPr lang="en-US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55">
                <a:tc>
                  <a:txBody>
                    <a:bodyPr/>
                    <a:lstStyle/>
                    <a:p>
                      <a:pPr algn="l" fontAlgn="b"/>
                      <a:r>
                        <a:rPr lang="bg-BG" sz="800" u="none" strike="noStrike">
                          <a:effectLst/>
                        </a:rPr>
                        <a:t> </a:t>
                      </a:r>
                      <a:endParaRPr lang="bg-BG" sz="8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7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01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713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bg-BG" sz="1100" u="none" strike="noStrike" dirty="0">
                          <a:effectLst/>
                        </a:rPr>
                        <a:t>Общообразование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Зап.и въз.за пер.,нает по тр.и сл.пр.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>
                          <a:effectLst/>
                        </a:rPr>
                        <a:t>01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>
                          <a:effectLst/>
                        </a:rPr>
                        <a:t>00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Запл.на перс.зает по труд.правоот.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Др.възнагр. </a:t>
                      </a:r>
                      <a:r>
                        <a:rPr lang="ru-RU" sz="1100" u="none" strike="noStrike" dirty="0" smtClean="0">
                          <a:effectLst/>
                        </a:rPr>
                        <a:t>и </a:t>
                      </a:r>
                      <a:r>
                        <a:rPr lang="ru-RU" sz="1100" u="none" strike="noStrike" dirty="0">
                          <a:effectLst/>
                        </a:rPr>
                        <a:t>плащания за перс.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02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за персонала, по извънтр.правоотн.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6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- за изплат.суми от СБКО с х-р на въз.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05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- за обезщетения с х-р на възнагражд.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08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други плащания и възнаграждения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09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65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Осигурителни вноски от работодател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05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Осиг. вноски от работодат. за ДОО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Осиг. вноски от работодат. за УПФ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Здравно-осиг. вноски работодат.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60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Вноски за допълнит. задълж. осиг.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80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Издръжка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3 126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</a:rPr>
                        <a:t>2 212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 Храна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11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Медикаменти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Постелен инвентар и облекло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13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- Уч.и научноиз.разх.и книги за библ.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14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 - Материали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15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3 126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</a:rPr>
                        <a:t>2 212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0</a:t>
                      </a:r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0</a:t>
                      </a:r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0</a:t>
                      </a:r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 - Вода, горива и енергия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16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Разходи за външни услуги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20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Текущ ремонт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30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Командировки в страната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51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Разходи за застраховки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62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- СБКО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91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- Др. неклас. В др. парагр. и подпар.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10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98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 - Стипендии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40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00</a:t>
                      </a:r>
                      <a:endParaRPr lang="bg-BG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100">
                <a:tc gridSpan="4"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Всичко за дейността: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99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99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sng" strike="noStrike" dirty="0">
                          <a:effectLst/>
                        </a:rPr>
                        <a:t>3 126</a:t>
                      </a:r>
                      <a:endParaRPr lang="bg-BG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3 126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</a:rPr>
                        <a:t>0</a:t>
                      </a:r>
                      <a:endParaRPr lang="bg-BG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6" marR="4686" marT="4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71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ПРЕХОДЕН ОСТАТЪК И РАЗПРЕДЕЛЕНИЕ</a:t>
            </a:r>
            <a:endParaRPr lang="bg-BG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8643170"/>
              </p:ext>
            </p:extLst>
          </p:nvPr>
        </p:nvGraphicFramePr>
        <p:xfrm>
          <a:off x="3675584" y="1700810"/>
          <a:ext cx="5288904" cy="496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210"/>
                <a:gridCol w="2994700"/>
                <a:gridCol w="1078994"/>
              </a:tblGrid>
              <a:tr h="275847">
                <a:tc>
                  <a:txBody>
                    <a:bodyPr/>
                    <a:lstStyle/>
                    <a:p>
                      <a:r>
                        <a:rPr lang="bg-BG" sz="1000" dirty="0" smtClean="0">
                          <a:solidFill>
                            <a:srgbClr val="FF0000"/>
                          </a:solidFill>
                        </a:rPr>
                        <a:t>Дейност</a:t>
                      </a:r>
                      <a:r>
                        <a:rPr lang="bg-BG" sz="1000" dirty="0" smtClean="0"/>
                        <a:t> - </a:t>
                      </a:r>
                      <a:r>
                        <a:rPr lang="bg-BG" sz="1000" dirty="0" smtClean="0">
                          <a:solidFill>
                            <a:srgbClr val="00B050"/>
                          </a:solidFill>
                        </a:rPr>
                        <a:t>сума</a:t>
                      </a:r>
                      <a:endParaRPr lang="bg-BG" sz="1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000" dirty="0" smtClean="0">
                          <a:solidFill>
                            <a:schemeClr val="tx1"/>
                          </a:solidFill>
                        </a:rPr>
                        <a:t>Параграф</a:t>
                      </a:r>
                      <a:endParaRPr lang="bg-BG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000" dirty="0" smtClean="0">
                          <a:solidFill>
                            <a:schemeClr val="tx1"/>
                          </a:solidFill>
                        </a:rPr>
                        <a:t>Сума в лв.</a:t>
                      </a:r>
                      <a:endParaRPr lang="bg-BG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3623">
                <a:tc rowSpan="5">
                  <a:txBody>
                    <a:bodyPr/>
                    <a:lstStyle/>
                    <a:p>
                      <a:r>
                        <a:rPr lang="bg-BG" sz="1000" b="1" dirty="0" smtClean="0">
                          <a:solidFill>
                            <a:srgbClr val="FF0000"/>
                          </a:solidFill>
                        </a:rPr>
                        <a:t>1322</a:t>
                      </a:r>
                      <a:r>
                        <a:rPr lang="bg-BG" sz="1000" b="1" dirty="0" smtClean="0"/>
                        <a:t> – </a:t>
                      </a:r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92 796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1011 - храна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25 380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 vMerge="1">
                  <a:txBody>
                    <a:bodyPr/>
                    <a:lstStyle/>
                    <a:p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1015 – материали, противоепидемични мерки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6 211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 vMerge="1">
                  <a:txBody>
                    <a:bodyPr/>
                    <a:lstStyle/>
                    <a:p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1016 – вода, горива и ел.енергия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49 000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 vMerge="1">
                  <a:txBody>
                    <a:bodyPr/>
                    <a:lstStyle/>
                    <a:p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1020 – служебни телефони и електронен дневник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bg-BG" sz="1000" b="1" baseline="0" dirty="0" smtClean="0">
                          <a:solidFill>
                            <a:srgbClr val="00B050"/>
                          </a:solidFill>
                        </a:rPr>
                        <a:t> 255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 vMerge="1">
                  <a:txBody>
                    <a:bodyPr/>
                    <a:lstStyle/>
                    <a:p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0202 – НП „Ученически олимпиади и състезания“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1950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r>
                        <a:rPr lang="bg-BG" sz="1000" b="1" dirty="0" smtClean="0">
                          <a:solidFill>
                            <a:srgbClr val="FF0000"/>
                          </a:solidFill>
                        </a:rPr>
                        <a:t>1318</a:t>
                      </a:r>
                      <a:r>
                        <a:rPr lang="bg-BG" sz="1000" b="1" dirty="0" smtClean="0"/>
                        <a:t> – </a:t>
                      </a:r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5 043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1011 - храна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2 890, 40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endParaRPr lang="bg-BG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/>
                        <a:t>1016 – вода, горива и ел.енергия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2 152,60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r>
                        <a:rPr lang="bg-BG" sz="1000" b="1" dirty="0" smtClean="0">
                          <a:solidFill>
                            <a:srgbClr val="FF0000"/>
                          </a:solidFill>
                        </a:rPr>
                        <a:t>1338</a:t>
                      </a:r>
                      <a:r>
                        <a:rPr lang="bg-BG" sz="1000" b="1" dirty="0" smtClean="0"/>
                        <a:t> – </a:t>
                      </a:r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3 963,57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1020 – външни услуги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271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endParaRPr lang="bg-BG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1015 - материали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1 522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endParaRPr lang="bg-BG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0205 - СБКО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2 170,57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r>
                        <a:rPr lang="bg-BG" sz="1000" b="1" dirty="0" smtClean="0">
                          <a:solidFill>
                            <a:srgbClr val="FF0000"/>
                          </a:solidFill>
                        </a:rPr>
                        <a:t>1389</a:t>
                      </a:r>
                      <a:r>
                        <a:rPr lang="bg-BG" sz="1000" b="1" dirty="0" smtClean="0"/>
                        <a:t> – </a:t>
                      </a:r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3 215,63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000" dirty="0" smtClean="0"/>
                        <a:t>1020 - външни</a:t>
                      </a:r>
                      <a:r>
                        <a:rPr lang="bg-BG" sz="1000" baseline="0" dirty="0" smtClean="0"/>
                        <a:t> услуги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2 000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/>
                        <a:t>1016 – вода, горива и ел.енергия </a:t>
                      </a:r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1 215,63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847">
                <a:tc>
                  <a:txBody>
                    <a:bodyPr/>
                    <a:lstStyle/>
                    <a:p>
                      <a:r>
                        <a:rPr lang="bg-BG" sz="1000" b="1" dirty="0" smtClean="0">
                          <a:solidFill>
                            <a:srgbClr val="FF0000"/>
                          </a:solidFill>
                        </a:rPr>
                        <a:t>1713</a:t>
                      </a:r>
                      <a:r>
                        <a:rPr lang="bg-BG" sz="1000" b="1" dirty="0" smtClean="0"/>
                        <a:t> – </a:t>
                      </a:r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3 126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/>
                        <a:t>1015 - материали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3 126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20657">
                <a:tc>
                  <a:txBody>
                    <a:bodyPr/>
                    <a:lstStyle/>
                    <a:p>
                      <a:r>
                        <a:rPr lang="bg-BG" sz="1000" dirty="0" smtClean="0">
                          <a:solidFill>
                            <a:srgbClr val="FF0000"/>
                          </a:solidFill>
                        </a:rPr>
                        <a:t>Проект „Приобщаващо</a:t>
                      </a:r>
                      <a:r>
                        <a:rPr lang="bg-BG" sz="1000" baseline="0" dirty="0" smtClean="0">
                          <a:solidFill>
                            <a:srgbClr val="FF0000"/>
                          </a:solidFill>
                        </a:rPr>
                        <a:t> образование“</a:t>
                      </a:r>
                      <a:endParaRPr lang="bg-BG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2 760,48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48253">
                <a:tc>
                  <a:txBody>
                    <a:bodyPr/>
                    <a:lstStyle/>
                    <a:p>
                      <a:r>
                        <a:rPr lang="bg-BG" sz="1000" dirty="0" smtClean="0">
                          <a:solidFill>
                            <a:srgbClr val="FF0000"/>
                          </a:solidFill>
                        </a:rPr>
                        <a:t>Проект „Равен достъп“</a:t>
                      </a:r>
                      <a:endParaRPr lang="bg-BG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b="1" dirty="0" smtClean="0">
                          <a:solidFill>
                            <a:srgbClr val="00B050"/>
                          </a:solidFill>
                        </a:rPr>
                        <a:t>188</a:t>
                      </a:r>
                      <a:endParaRPr lang="bg-BG" sz="1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57876"/>
              </p:ext>
            </p:extLst>
          </p:nvPr>
        </p:nvGraphicFramePr>
        <p:xfrm>
          <a:off x="179512" y="1700810"/>
          <a:ext cx="3384376" cy="4968549"/>
        </p:xfrm>
        <a:graphic>
          <a:graphicData uri="http://schemas.openxmlformats.org/drawingml/2006/table">
            <a:tbl>
              <a:tblPr/>
              <a:tblGrid>
                <a:gridCol w="2448272"/>
                <a:gridCol w="936104"/>
              </a:tblGrid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Дейност: 1322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92 796,00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Храна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25 380,06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Противоепидемични мерки ПМС 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6 211,00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НП УОС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НП ИКТ / ЕЛЕКТРОНИН ДНЕВНИК/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ОСТАТЪК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58 354,94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Дейност: 1318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5 043,00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Храна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2 890,40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Дейност: 1338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3 963,57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Дейност: 1389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3 215,63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Дейност: 1713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3 126,00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с-ка 4684 § 8803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2 948,48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8935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СЕС - ОП "ПОДКРЕПА ПРИОБЩАВАЩО"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2 760,48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СЕС- ОП "РАВЕН ДОСТЪП"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6401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ПРЕХОДЕН ОСТАТЪК СМЕТКА: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111 092,68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03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676474"/>
              </p:ext>
            </p:extLst>
          </p:nvPr>
        </p:nvGraphicFramePr>
        <p:xfrm>
          <a:off x="251520" y="188629"/>
          <a:ext cx="6552727" cy="6480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482"/>
                <a:gridCol w="1822415"/>
                <a:gridCol w="1822415"/>
                <a:gridCol w="1822415"/>
              </a:tblGrid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ИЗПЪЛНЕНИЕ НА БЮДЖЕТА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</a:t>
                      </a:r>
                      <a:r>
                        <a:rPr lang="bg-BG" sz="13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ДЕЙНОСТИ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КЪМ 31.03.2022 </a:t>
                      </a: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Г.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1322 – ОБЩООБРАЗОВАТЕЛНИ УЧИЛИЩА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55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§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План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>
                          <a:effectLst/>
                        </a:rPr>
                        <a:t>Отчет</a:t>
                      </a:r>
                      <a:endParaRPr lang="bg-BG" sz="13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Остатък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01-00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1 </a:t>
                      </a:r>
                      <a:r>
                        <a:rPr lang="bg-BG" sz="1350" dirty="0" smtClean="0">
                          <a:effectLst/>
                        </a:rPr>
                        <a:t>082 530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234 511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848 019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71 044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12 796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58 248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05-00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256 116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56 295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199 821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235 292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29 412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205 880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19-00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9 007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8 989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1318  - ПОЛУДНЕВНА ГРУПА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01-00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29 001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5 019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23 982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1 570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1 471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05-00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6 959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1 195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5 764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15 765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288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15 477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1338 – РЕСУРСНО ПОДПОМАГАНЕ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01-00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25 631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15 674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9 957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2 680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296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2 384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05-00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6 229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3 731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2 498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1 793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1 7930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1389 – ДРУГИ</a:t>
                      </a:r>
                      <a:r>
                        <a:rPr lang="bg-BG" sz="13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ДЕЙНОСТИ /УЧИЛИЩЕН АВТОБУС/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01-00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2 499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2 499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152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152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05-00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515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515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6 515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2 927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3 588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19-00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142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142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1713 – СПОРТ ЗА ВСИЧКИ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3 </a:t>
                      </a:r>
                      <a:r>
                        <a:rPr lang="bg-BG" sz="1350" dirty="0" smtClean="0">
                          <a:effectLst/>
                        </a:rPr>
                        <a:t>126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1 014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3 126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ВСИЧКО: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1 </a:t>
                      </a:r>
                      <a:r>
                        <a:rPr lang="bg-BG" sz="1350" dirty="0" smtClean="0">
                          <a:effectLst/>
                        </a:rPr>
                        <a:t>837 575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1 </a:t>
                      </a:r>
                      <a:r>
                        <a:rPr lang="bg-BG" sz="1350" dirty="0" smtClean="0">
                          <a:effectLst/>
                        </a:rPr>
                        <a:t>729 432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108 143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941168"/>
            <a:ext cx="1944216" cy="1673352"/>
          </a:xfrm>
        </p:spPr>
        <p:txBody>
          <a:bodyPr/>
          <a:lstStyle/>
          <a:p>
            <a:r>
              <a:rPr lang="bg-BG" sz="1200" dirty="0" smtClean="0"/>
              <a:t>Недостиг на средства в дейност 1338 – след утвърждаване на бюджета ще бъдат направени компенсирани промени и от параграф 1016 на дейност 1322 ще бъдат прехвърлени средства за обезпечаване на дейността, както и извършени структурни промени за намаляване на щатните бройки с 0,5 от 16.06.2022 г. и 0,5 от 15.09.2022 г.</a:t>
            </a:r>
            <a:br>
              <a:rPr lang="bg-BG" sz="1200" dirty="0" smtClean="0"/>
            </a:b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200" dirty="0" smtClean="0"/>
              <a:t>Средствата в дейност 1389 се компенсират по бюджета от първостепенния разпоредител до размера на извършените разходи.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359425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ПРИХОДИ И ПОЕТИ АНГАЖИМЕНТИ</a:t>
            </a:r>
            <a:endParaRPr lang="bg-B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84801"/>
              </p:ext>
            </p:extLst>
          </p:nvPr>
        </p:nvGraphicFramePr>
        <p:xfrm>
          <a:off x="179512" y="1772816"/>
          <a:ext cx="8784976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4176"/>
                <a:gridCol w="1360800"/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>
                          <a:effectLst/>
                        </a:rPr>
                        <a:t>ПРИХОДИ ЗА ПЕРИОДА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Субсидия по формула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452 328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ОП Подкрепа за приобщаващо образование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12 599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Преходен остатък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111 093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00231"/>
              </p:ext>
            </p:extLst>
          </p:nvPr>
        </p:nvGraphicFramePr>
        <p:xfrm>
          <a:off x="179513" y="3068960"/>
          <a:ext cx="8784975" cy="1492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5"/>
                <a:gridCol w="1008112"/>
                <a:gridCol w="1008112"/>
                <a:gridCol w="1080120"/>
                <a:gridCol w="1008112"/>
                <a:gridCol w="648072"/>
                <a:gridCol w="936104"/>
                <a:gridCol w="864096"/>
                <a:gridCol w="792088"/>
                <a:gridCol w="936104"/>
              </a:tblGrid>
              <a:tr h="5287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Ангажименти и задължения по договори към </a:t>
                      </a:r>
                      <a:r>
                        <a:rPr lang="ru-RU" sz="1200" u="none" strike="noStrike" dirty="0" smtClean="0">
                          <a:effectLst/>
                        </a:rPr>
                        <a:t>31.03.2022 г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2487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№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>
                          <a:effectLst/>
                        </a:rPr>
                        <a:t>Договор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</a:rPr>
                        <a:t>Контрагент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947" marR="5947" marT="59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>
                          <a:effectLst/>
                        </a:rPr>
                        <a:t>Предмет на договора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>
                          <a:effectLst/>
                        </a:rPr>
                        <a:t>Срок на договора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Стойност с ДДС по договор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 т.ч. относ. част за изпълнение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Реализиран ангажимент</a:t>
                      </a:r>
                      <a:endParaRPr lang="bg-BG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>
                          <a:effectLst/>
                        </a:rPr>
                        <a:t>Налични ангажименти към 31.03.2022г.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72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платено задължение</a:t>
                      </a:r>
                      <a:endParaRPr lang="bg-BG" sz="1200" b="0" i="1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неплатено задължение</a:t>
                      </a:r>
                      <a:endParaRPr lang="bg-BG" sz="1200" b="0" i="1" u="none" strike="noStrike"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24879"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1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„СИТИ“ </a:t>
                      </a:r>
                      <a:r>
                        <a:rPr lang="bg-BG" sz="1200" u="none" strike="noStrike" dirty="0">
                          <a:effectLst/>
                        </a:rPr>
                        <a:t>ЕООД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756,00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879">
                <a:tc>
                  <a:txBody>
                    <a:bodyPr/>
                    <a:lstStyle/>
                    <a:p>
                      <a:pPr algn="l" fontAlgn="b"/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Общо:</a:t>
                      </a:r>
                      <a:endParaRPr lang="bg-BG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0,00</a:t>
                      </a:r>
                      <a:endParaRPr lang="bg-BG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0,00</a:t>
                      </a:r>
                      <a:endParaRPr lang="bg-BG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0,00</a:t>
                      </a:r>
                      <a:endParaRPr lang="bg-BG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</a:rPr>
                        <a:t>0,00</a:t>
                      </a:r>
                      <a:endParaRPr lang="bg-BG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756,00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47" marR="5947" marT="59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901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1056</TotalTime>
  <Words>3369</Words>
  <Application>Microsoft Office PowerPoint</Application>
  <PresentationFormat>On-screen Show (4:3)</PresentationFormat>
  <Paragraphs>1762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НАЧАЛНО УЧИЛИЩЕ „ИВАН Вазов“ - Враца</vt:lpstr>
      <vt:lpstr>ДЕЙНОСТ 1322</vt:lpstr>
      <vt:lpstr>ДЕЙНОСТ 1318</vt:lpstr>
      <vt:lpstr>ДЕЙНОСТ 1338</vt:lpstr>
      <vt:lpstr>ДЕЙНОСТ 1389</vt:lpstr>
      <vt:lpstr>ДЕЙНОСТ 1713</vt:lpstr>
      <vt:lpstr>ПРЕХОДЕН ОСТАТЪК И РАЗПРЕДЕЛЕНИЕ</vt:lpstr>
      <vt:lpstr>Недостиг на средства в дейност 1338 – след утвърждаване на бюджета ще бъдат направени компенсирани промени и от параграф 1016 на дейност 1322 ще бъдат прехвърлени средства за обезпечаване на дейността, както и извършени структурни промени за намаляване на щатните бройки с 0,5 от 16.06.2022 г. и 0,5 от 15.09.2022 г.  Средствата в дейност 1389 се компенсират по бюджета от първостепенния разпоредител до размера на извършените разходи.</vt:lpstr>
      <vt:lpstr>ПРИХОДИ И ПОЕТИ АНГАЖИМЕНТИ</vt:lpstr>
      <vt:lpstr>ДЕЙНОСТ 1322</vt:lpstr>
      <vt:lpstr>ДЕЙНОСТ 1322</vt:lpstr>
      <vt:lpstr>ДЕЙНОСТ 1318</vt:lpstr>
      <vt:lpstr>ДЕЙНОСТ 1338</vt:lpstr>
      <vt:lpstr>ДЕЙНОСТ 1389</vt:lpstr>
      <vt:lpstr>ДЕЙНОСТ 1713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127</cp:revision>
  <dcterms:created xsi:type="dcterms:W3CDTF">2021-07-20T04:43:40Z</dcterms:created>
  <dcterms:modified xsi:type="dcterms:W3CDTF">2022-08-24T10:16:26Z</dcterms:modified>
</cp:coreProperties>
</file>