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98" r:id="rId3"/>
    <p:sldId id="276" r:id="rId4"/>
    <p:sldId id="292" r:id="rId5"/>
    <p:sldId id="297" r:id="rId6"/>
    <p:sldId id="293" r:id="rId7"/>
    <p:sldId id="294" r:id="rId8"/>
    <p:sldId id="295" r:id="rId9"/>
    <p:sldId id="296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B8904-EF15-4940-A784-DD9F68E27351}" type="datetimeFigureOut">
              <a:rPr lang="bg-BG" smtClean="0"/>
              <a:t>14.7.2022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2E800-A205-4FCE-8004-9C4B97BF443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14371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2E800-A205-4FCE-8004-9C4B97BF4439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99031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57F8AB-30D0-4381-BE51-9882170310F4}" type="datetimeFigureOut">
              <a:rPr lang="bg-BG" smtClean="0"/>
              <a:t>14.7.2022 г.</a:t>
            </a:fld>
            <a:endParaRPr lang="bg-BG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A99199-4250-496B-85C7-378A74292A84}" type="slidenum">
              <a:rPr lang="bg-BG" smtClean="0"/>
              <a:t>‹#›</a:t>
            </a:fld>
            <a:endParaRPr lang="bg-BG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F8AB-30D0-4381-BE51-9882170310F4}" type="datetimeFigureOut">
              <a:rPr lang="bg-BG" smtClean="0"/>
              <a:t>14.7.2022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9199-4250-496B-85C7-378A74292A8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F8AB-30D0-4381-BE51-9882170310F4}" type="datetimeFigureOut">
              <a:rPr lang="bg-BG" smtClean="0"/>
              <a:t>14.7.2022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0A99199-4250-496B-85C7-378A74292A8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F8AB-30D0-4381-BE51-9882170310F4}" type="datetimeFigureOut">
              <a:rPr lang="bg-BG" smtClean="0"/>
              <a:t>14.7.2022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9199-4250-496B-85C7-378A74292A84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57F8AB-30D0-4381-BE51-9882170310F4}" type="datetimeFigureOut">
              <a:rPr lang="bg-BG" smtClean="0"/>
              <a:t>14.7.2022 г.</a:t>
            </a:fld>
            <a:endParaRPr lang="bg-B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0A99199-4250-496B-85C7-378A74292A84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F8AB-30D0-4381-BE51-9882170310F4}" type="datetimeFigureOut">
              <a:rPr lang="bg-BG" smtClean="0"/>
              <a:t>14.7.2022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9199-4250-496B-85C7-378A74292A84}" type="slidenum">
              <a:rPr lang="bg-BG" smtClean="0"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F8AB-30D0-4381-BE51-9882170310F4}" type="datetimeFigureOut">
              <a:rPr lang="bg-BG" smtClean="0"/>
              <a:t>14.7.2022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9199-4250-496B-85C7-378A74292A84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F8AB-30D0-4381-BE51-9882170310F4}" type="datetimeFigureOut">
              <a:rPr lang="bg-BG" smtClean="0"/>
              <a:t>14.7.2022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9199-4250-496B-85C7-378A74292A84}" type="slidenum">
              <a:rPr lang="bg-BG" smtClean="0"/>
              <a:t>‹#›</a:t>
            </a:fld>
            <a:endParaRPr lang="bg-BG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F8AB-30D0-4381-BE51-9882170310F4}" type="datetimeFigureOut">
              <a:rPr lang="bg-BG" smtClean="0"/>
              <a:t>14.7.2022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9199-4250-496B-85C7-378A74292A8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F8AB-30D0-4381-BE51-9882170310F4}" type="datetimeFigureOut">
              <a:rPr lang="bg-BG" smtClean="0"/>
              <a:t>14.7.2022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A99199-4250-496B-85C7-378A74292A84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7F8AB-30D0-4381-BE51-9882170310F4}" type="datetimeFigureOut">
              <a:rPr lang="bg-BG" smtClean="0"/>
              <a:t>14.7.2022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9199-4250-496B-85C7-378A74292A84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C57F8AB-30D0-4381-BE51-9882170310F4}" type="datetimeFigureOut">
              <a:rPr lang="bg-BG" smtClean="0"/>
              <a:t>14.7.2022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50A99199-4250-496B-85C7-378A74292A84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bg-BG" sz="1600" b="1" dirty="0" smtClean="0">
                <a:solidFill>
                  <a:schemeClr val="bg2">
                    <a:lumMod val="10000"/>
                  </a:schemeClr>
                </a:solidFill>
              </a:rPr>
              <a:t>ОТЧЕТ НА БЮДЖЕТА КЪМ 30.06.2022 г.</a:t>
            </a:r>
            <a:endParaRPr lang="bg-BG" sz="1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НАЧАЛНО УЧИЛИЩЕ „ИВАН Вазов“ - Враца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25388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4684307"/>
              </p:ext>
            </p:extLst>
          </p:nvPr>
        </p:nvGraphicFramePr>
        <p:xfrm>
          <a:off x="381000" y="1719263"/>
          <a:ext cx="8407400" cy="321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1850"/>
                <a:gridCol w="2101850"/>
                <a:gridCol w="2101850"/>
                <a:gridCol w="2101850"/>
              </a:tblGrid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Параграф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Наименование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План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Отчет</a:t>
                      </a:r>
                      <a:endParaRPr lang="bg-B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Всичко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mtClean="0"/>
                        <a:t>-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1 791 536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1 058 715</a:t>
                      </a:r>
                      <a:endParaRPr lang="bg-B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6100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Трансфери между бюджетни сметки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1 791 536</a:t>
                      </a:r>
                    </a:p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1 052 528</a:t>
                      </a:r>
                    </a:p>
                    <a:p>
                      <a:endParaRPr lang="bg-B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6101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Получени</a:t>
                      </a:r>
                      <a:r>
                        <a:rPr lang="bg-BG" baseline="0" dirty="0" smtClean="0"/>
                        <a:t> т</a:t>
                      </a:r>
                      <a:r>
                        <a:rPr lang="bg-BG" dirty="0" smtClean="0"/>
                        <a:t>рансфери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3 970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3 970</a:t>
                      </a:r>
                      <a:endParaRPr lang="bg-B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/>
                        <a:t>6109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Вътрешни трансфери първост. разпоредител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1 787</a:t>
                      </a:r>
                      <a:r>
                        <a:rPr lang="bg-BG" baseline="0" dirty="0" smtClean="0"/>
                        <a:t> 566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1 048 558</a:t>
                      </a:r>
                      <a:endParaRPr lang="bg-BG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ОТЧЕТ НА ПРИХОДА ПО БЮДЖЕТА КЪМ 30.06.2022 ГОДИНА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44877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4260448"/>
              </p:ext>
            </p:extLst>
          </p:nvPr>
        </p:nvGraphicFramePr>
        <p:xfrm>
          <a:off x="251520" y="188629"/>
          <a:ext cx="6552727" cy="64807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5482"/>
                <a:gridCol w="1822415"/>
                <a:gridCol w="1822415"/>
                <a:gridCol w="1822415"/>
              </a:tblGrid>
              <a:tr h="25574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ИЗПЪЛНЕНИЕ НА БЮДЖЕТА </a:t>
                      </a:r>
                      <a:r>
                        <a:rPr lang="bg-BG" sz="13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ПО</a:t>
                      </a:r>
                      <a:r>
                        <a:rPr lang="bg-BG" sz="135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ДЕЙНОСТИ </a:t>
                      </a:r>
                      <a:r>
                        <a:rPr lang="bg-BG" sz="13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КЪМ 30.06.2022 </a:t>
                      </a: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Г.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5574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ДЕЙНОСТ </a:t>
                      </a:r>
                      <a:r>
                        <a:rPr lang="bg-BG" sz="13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1322 – ОБЩООБРАЗОВАТЕЛНИ УЧИЛИЩА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557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§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effectLst/>
                        </a:rPr>
                        <a:t>План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>
                          <a:effectLst/>
                        </a:rPr>
                        <a:t>Отчет</a:t>
                      </a:r>
                      <a:endParaRPr lang="bg-BG" sz="135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Остатък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01-00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>
                          <a:effectLst/>
                        </a:rPr>
                        <a:t>1 </a:t>
                      </a:r>
                      <a:r>
                        <a:rPr lang="bg-BG" sz="1350" dirty="0" smtClean="0">
                          <a:effectLst/>
                        </a:rPr>
                        <a:t>052 530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501</a:t>
                      </a:r>
                      <a:r>
                        <a:rPr lang="bg-BG" sz="135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217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551 313</a:t>
                      </a:r>
                      <a:endParaRPr lang="bg-BG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02-00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</a:rPr>
                        <a:t>78 714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r>
                        <a:rPr lang="bg-BG" sz="135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344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50 370</a:t>
                      </a:r>
                      <a:endParaRPr lang="bg-BG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05-00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</a:rPr>
                        <a:t>255 433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  <a:r>
                        <a:rPr lang="bg-BG" sz="135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198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135 235</a:t>
                      </a:r>
                      <a:endParaRPr lang="bg-BG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</a:rPr>
                        <a:t>214</a:t>
                      </a:r>
                      <a:r>
                        <a:rPr lang="bg-BG" sz="1350" baseline="0" dirty="0" smtClean="0">
                          <a:effectLst/>
                        </a:rPr>
                        <a:t> 535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r>
                        <a:rPr lang="bg-BG" sz="135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563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121 972</a:t>
                      </a:r>
                      <a:endParaRPr lang="bg-BG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19-00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</a:rPr>
                        <a:t>9 007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</a:rPr>
                        <a:t>8 989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18</a:t>
                      </a:r>
                      <a:endParaRPr lang="bg-BG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74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ДЕЙНОСТ </a:t>
                      </a:r>
                      <a:r>
                        <a:rPr lang="bg-BG" sz="13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1318  - ПОЛУДНЕВНА ГРУПА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01-00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29 001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bg-BG" sz="135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880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18 121</a:t>
                      </a:r>
                      <a:endParaRPr lang="bg-BG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02-00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1 570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206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1 364</a:t>
                      </a:r>
                      <a:endParaRPr lang="bg-BG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05-00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6 959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bg-BG" sz="135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587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4 372</a:t>
                      </a:r>
                      <a:endParaRPr lang="bg-BG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5 457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1 138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4 319</a:t>
                      </a:r>
                      <a:endParaRPr lang="bg-BG" sz="13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74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ДЕЙНОСТ </a:t>
                      </a:r>
                      <a:r>
                        <a:rPr lang="bg-BG" sz="13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1338 – РЕСУРСНО ПОДПОМАГАНЕ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01-00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60</a:t>
                      </a:r>
                      <a:r>
                        <a:rPr lang="bg-BG" sz="135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234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34</a:t>
                      </a:r>
                      <a:r>
                        <a:rPr lang="bg-BG" sz="135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820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25 414</a:t>
                      </a:r>
                      <a:endParaRPr lang="bg-BG" sz="135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02-00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2 780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629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2 151</a:t>
                      </a:r>
                      <a:endParaRPr lang="bg-BG" sz="135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05-00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  <a:r>
                        <a:rPr lang="bg-BG" sz="135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429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bg-BG" sz="135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274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6 155</a:t>
                      </a:r>
                      <a:endParaRPr lang="bg-BG" sz="135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1 793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1 793</a:t>
                      </a:r>
                      <a:endParaRPr lang="bg-BG" sz="135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74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ДЕЙНОСТ </a:t>
                      </a:r>
                      <a:r>
                        <a:rPr lang="bg-BG" sz="13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1389 – ДРУГИ</a:t>
                      </a:r>
                      <a:r>
                        <a:rPr lang="bg-BG" sz="135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ДЕЙНОСТИ /УЧИЛИЩЕН АВТОБУС/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01-00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bg-BG" sz="135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499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bg-BG" sz="135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019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5 480</a:t>
                      </a:r>
                      <a:endParaRPr lang="bg-BG" sz="135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02-00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332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214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118</a:t>
                      </a:r>
                      <a:endParaRPr lang="bg-BG" sz="135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05-00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bg-BG" sz="135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415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bg-BG" sz="135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196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1 219</a:t>
                      </a:r>
                      <a:endParaRPr lang="bg-BG" sz="135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bg-BG" sz="135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405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bg-BG" sz="135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122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2 283</a:t>
                      </a:r>
                      <a:endParaRPr lang="bg-BG" sz="135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19-00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172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157</a:t>
                      </a:r>
                      <a:endParaRPr lang="bg-BG" sz="135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15</a:t>
                      </a:r>
                      <a:endParaRPr lang="bg-BG" sz="135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74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ДЕЙНОСТ </a:t>
                      </a:r>
                      <a:r>
                        <a:rPr lang="bg-BG" sz="13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1713 – СПОРТ ЗА ВСИЧКИ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33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10-00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>
                          <a:effectLst/>
                        </a:rPr>
                        <a:t>3 </a:t>
                      </a:r>
                      <a:r>
                        <a:rPr lang="bg-BG" sz="1350" dirty="0" smtClean="0">
                          <a:effectLst/>
                        </a:rPr>
                        <a:t>126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</a:rPr>
                        <a:t>1 014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2 112</a:t>
                      </a:r>
                      <a:endParaRPr lang="bg-BG" sz="13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7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bg-BG" sz="13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ВСИЧКО:</a:t>
                      </a:r>
                      <a:endParaRPr lang="bg-BG" sz="135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>
                          <a:effectLst/>
                        </a:rPr>
                        <a:t>1 </a:t>
                      </a:r>
                      <a:r>
                        <a:rPr lang="bg-BG" sz="1350" dirty="0" smtClean="0">
                          <a:effectLst/>
                        </a:rPr>
                        <a:t>791</a:t>
                      </a:r>
                      <a:r>
                        <a:rPr lang="bg-BG" sz="1350" baseline="0" dirty="0" smtClean="0">
                          <a:effectLst/>
                        </a:rPr>
                        <a:t> 536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852</a:t>
                      </a:r>
                      <a:r>
                        <a:rPr lang="bg-BG" sz="135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156</a:t>
                      </a:r>
                      <a:endParaRPr lang="bg-BG" sz="135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5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939 380</a:t>
                      </a:r>
                      <a:endParaRPr lang="bg-BG" sz="135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20272" y="4941168"/>
            <a:ext cx="1944216" cy="1673352"/>
          </a:xfrm>
        </p:spPr>
        <p:txBody>
          <a:bodyPr/>
          <a:lstStyle/>
          <a:p>
            <a:r>
              <a:rPr lang="bg-BG" sz="1200" dirty="0" smtClean="0"/>
              <a:t>Недостиг на средства в дейност 1338 – след утвърждаване на бюджета ще бъдат направени компенсирани промени и от параграф 1016 на дейност 1322 ще бъдат прехвърлени средства за обезпечаване на дейността, както и извършени структурни промени за намаляване на щатните бройки с 0,5 от 16.06.2022 г. и 0,5 от 15.09.2022 г.</a:t>
            </a:r>
            <a:br>
              <a:rPr lang="bg-BG" sz="1200" dirty="0" smtClean="0"/>
            </a:br>
            <a:r>
              <a:rPr lang="bg-BG" sz="1600" dirty="0" smtClean="0"/>
              <a:t/>
            </a:r>
            <a:br>
              <a:rPr lang="bg-BG" sz="1600" dirty="0" smtClean="0"/>
            </a:br>
            <a:r>
              <a:rPr lang="bg-BG" sz="1200" dirty="0" smtClean="0"/>
              <a:t>Средствата в дейност 1389 се компенсират по бюджета от първостепенния разпоредител до размера на извършените разходи.</a:t>
            </a:r>
            <a:endParaRPr lang="bg-BG" sz="1200" dirty="0"/>
          </a:p>
        </p:txBody>
      </p:sp>
    </p:spTree>
    <p:extLst>
      <p:ext uri="{BB962C8B-B14F-4D97-AF65-F5344CB8AC3E}">
        <p14:creationId xmlns:p14="http://schemas.microsoft.com/office/powerpoint/2010/main" val="3594252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ДЕЙНОСТ 1322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753156"/>
              </p:ext>
            </p:extLst>
          </p:nvPr>
        </p:nvGraphicFramePr>
        <p:xfrm>
          <a:off x="179512" y="1556792"/>
          <a:ext cx="8784976" cy="5045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6264"/>
                <a:gridCol w="1008112"/>
                <a:gridCol w="1152128"/>
                <a:gridCol w="1080120"/>
                <a:gridCol w="3168352"/>
              </a:tblGrid>
              <a:tr h="129837"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i="0" u="none" strike="noStrike" dirty="0" smtClean="0">
                          <a:effectLst/>
                          <a:latin typeface="+mn-lt"/>
                        </a:rPr>
                        <a:t>Параграф</a:t>
                      </a:r>
                      <a:endParaRPr lang="bg-BG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 dirty="0" smtClean="0">
                          <a:effectLst/>
                        </a:rPr>
                        <a:t>План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 dirty="0" smtClean="0">
                          <a:effectLst/>
                        </a:rPr>
                        <a:t>Отчет </a:t>
                      </a:r>
                      <a:r>
                        <a:rPr lang="bg-BG" sz="1200" u="none" strike="noStrike" dirty="0">
                          <a:effectLst/>
                        </a:rPr>
                        <a:t>към </a:t>
                      </a:r>
                      <a:r>
                        <a:rPr lang="bg-BG" sz="1200" u="none" strike="noStrike" dirty="0" smtClean="0">
                          <a:effectLst/>
                        </a:rPr>
                        <a:t>30.06.2022 г</a:t>
                      </a:r>
                      <a:r>
                        <a:rPr lang="bg-BG" sz="1200" u="none" strike="noStrike" dirty="0">
                          <a:effectLst/>
                        </a:rPr>
                        <a:t>.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 dirty="0" smtClean="0">
                          <a:effectLst/>
                        </a:rPr>
                        <a:t>Остатък 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 dirty="0" smtClean="0">
                          <a:effectLst/>
                        </a:rPr>
                        <a:t>Изразходено </a:t>
                      </a:r>
                      <a:r>
                        <a:rPr lang="bg-BG" sz="1200" u="none" strike="noStrike" dirty="0">
                          <a:effectLst/>
                        </a:rPr>
                        <a:t>за: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75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01-00 заплати и възнаграждения за персонала, нает по трудови правоотношения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</a:rPr>
                        <a:t>1 052 530</a:t>
                      </a:r>
                      <a:endParaRPr lang="bg-BG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501</a:t>
                      </a:r>
                      <a:r>
                        <a:rPr lang="bg-BG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217</a:t>
                      </a:r>
                      <a:endParaRPr lang="bg-BG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551 313</a:t>
                      </a:r>
                      <a:endParaRPr lang="bg-BG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</a:rPr>
                        <a:t>Заплати </a:t>
                      </a:r>
                      <a:r>
                        <a:rPr lang="ru-RU" sz="1200" u="none" strike="noStrike" dirty="0">
                          <a:effectLst/>
                        </a:rPr>
                        <a:t>на персонала по трудово правоотношение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02-00 др. възнаграждения и плащания за персонала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</a:rPr>
                        <a:t>78 714</a:t>
                      </a:r>
                      <a:endParaRPr lang="bg-BG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r>
                        <a:rPr lang="bg-BG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344</a:t>
                      </a:r>
                      <a:endParaRPr lang="bg-BG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50 370</a:t>
                      </a:r>
                      <a:endParaRPr lang="bg-BG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 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02-02 за персонал по извънтрудови правоотношения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 smtClean="0">
                          <a:effectLst/>
                        </a:rPr>
                        <a:t>16 563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 smtClean="0">
                          <a:effectLst/>
                        </a:rPr>
                        <a:t>10 588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j-lt"/>
                        </a:rPr>
                        <a:t>5 975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 smtClean="0">
                          <a:effectLst/>
                        </a:rPr>
                        <a:t>Граждански </a:t>
                      </a:r>
                      <a:r>
                        <a:rPr lang="bg-BG" sz="1200" u="none" strike="noStrike" dirty="0">
                          <a:effectLst/>
                        </a:rPr>
                        <a:t>договори                       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75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02-05 изплатени суми за СБКО, за облекло и др. на персонала, с характер на възнаграждение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52 151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 smtClean="0">
                          <a:effectLst/>
                        </a:rPr>
                        <a:t>9 122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j-lt"/>
                        </a:rPr>
                        <a:t>43 029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СБКО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02-08 обезщетения за персонала с характер на възнаграждение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 </a:t>
                      </a:r>
                      <a:r>
                        <a:rPr lang="bg-BG" sz="1200" u="none" strike="noStrike" dirty="0" smtClean="0">
                          <a:effectLst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 </a:t>
                      </a:r>
                      <a:r>
                        <a:rPr lang="bg-BG" sz="1200" u="none" strike="noStrike" dirty="0" smtClean="0">
                          <a:effectLst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u="none" strike="noStrike" dirty="0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 smtClean="0">
                          <a:effectLst/>
                        </a:rPr>
                        <a:t>Обезщетения 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9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02-09 др. плащания и възнаграждения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 smtClean="0">
                          <a:effectLst/>
                        </a:rPr>
                        <a:t>10 000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 smtClean="0">
                          <a:effectLst/>
                        </a:rPr>
                        <a:t>8 634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j-lt"/>
                        </a:rPr>
                        <a:t>1 366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 smtClean="0">
                          <a:effectLst/>
                        </a:rPr>
                        <a:t>Временна </a:t>
                      </a:r>
                      <a:r>
                        <a:rPr lang="bg-BG" sz="1200" u="none" strike="noStrike" dirty="0">
                          <a:effectLst/>
                        </a:rPr>
                        <a:t>неработоспособност работодател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+mn-lt"/>
                        </a:rPr>
                        <a:t>05-00 задължителни осигурителни вноски от работодател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</a:rPr>
                        <a:t>255 433</a:t>
                      </a:r>
                      <a:endParaRPr lang="bg-BG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  <a:r>
                        <a:rPr lang="bg-BG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198</a:t>
                      </a:r>
                      <a:endParaRPr lang="bg-BG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135 235</a:t>
                      </a:r>
                      <a:endParaRPr lang="bg-BG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 </a:t>
                      </a:r>
                      <a:endParaRPr lang="bg-BG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05-51 осигурителлни вноски от работодател за ДОО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 smtClean="0">
                          <a:effectLst/>
                        </a:rPr>
                        <a:t>126 849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 smtClean="0">
                          <a:effectLst/>
                        </a:rPr>
                        <a:t>60 875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j-lt"/>
                        </a:rPr>
                        <a:t>65 974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 smtClean="0">
                          <a:effectLst/>
                        </a:rPr>
                        <a:t>Фонд </a:t>
                      </a:r>
                      <a:r>
                        <a:rPr lang="bg-BG" sz="1200" u="none" strike="noStrike" dirty="0">
                          <a:effectLst/>
                        </a:rPr>
                        <a:t>ДОО - работодател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05-52 осигурителлни вноски от работодател за УПФ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 smtClean="0">
                          <a:effectLst/>
                        </a:rPr>
                        <a:t>44 </a:t>
                      </a:r>
                      <a:r>
                        <a:rPr lang="bg-BG" sz="1200" u="none" strike="noStrike" dirty="0">
                          <a:effectLst/>
                        </a:rPr>
                        <a:t>311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 smtClean="0">
                          <a:effectLst/>
                        </a:rPr>
                        <a:t>20 110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j-lt"/>
                        </a:rPr>
                        <a:t>24 201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>
                          <a:effectLst/>
                        </a:rPr>
                        <a:t>Учителски пенсионен фонд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8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05-60 здравноосигурителни вноски от работодател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 smtClean="0">
                          <a:effectLst/>
                        </a:rPr>
                        <a:t>52 885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 smtClean="0">
                          <a:effectLst/>
                        </a:rPr>
                        <a:t>25 694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j-lt"/>
                        </a:rPr>
                        <a:t>27 191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 smtClean="0">
                          <a:effectLst/>
                        </a:rPr>
                        <a:t>Здравно </a:t>
                      </a:r>
                      <a:r>
                        <a:rPr lang="bg-BG" sz="1200" u="none" strike="noStrike" dirty="0">
                          <a:effectLst/>
                        </a:rPr>
                        <a:t>осигуряване - работодател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75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+mn-lt"/>
                        </a:rPr>
                        <a:t>05-80 вноски за допълнително задължително осигуряване от работодател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</a:rPr>
                        <a:t>31 </a:t>
                      </a:r>
                      <a:r>
                        <a:rPr lang="bg-BG" sz="1200" u="none" strike="noStrike" dirty="0" smtClean="0">
                          <a:effectLst/>
                        </a:rPr>
                        <a:t>388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 smtClean="0">
                          <a:effectLst/>
                        </a:rPr>
                        <a:t>13 519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j-lt"/>
                        </a:rPr>
                        <a:t>17 869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>
                          <a:effectLst/>
                        </a:rPr>
                        <a:t>ДЗПО - работодател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061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81260" cy="792088"/>
          </a:xfrm>
        </p:spPr>
        <p:txBody>
          <a:bodyPr/>
          <a:lstStyle/>
          <a:p>
            <a:r>
              <a:rPr lang="bg-BG" dirty="0"/>
              <a:t>ДЕЙНОСТ 1322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849285"/>
              </p:ext>
            </p:extLst>
          </p:nvPr>
        </p:nvGraphicFramePr>
        <p:xfrm>
          <a:off x="179512" y="1124744"/>
          <a:ext cx="8784976" cy="55001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8272"/>
                <a:gridCol w="720080"/>
                <a:gridCol w="1152128"/>
                <a:gridCol w="792088"/>
                <a:gridCol w="3672408"/>
              </a:tblGrid>
              <a:tr h="66919"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Параграф</a:t>
                      </a:r>
                      <a:endParaRPr lang="bg-BG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План</a:t>
                      </a:r>
                      <a:endParaRPr lang="bg-BG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Отчет </a:t>
                      </a:r>
                      <a:r>
                        <a:rPr lang="bg-BG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към </a:t>
                      </a:r>
                      <a:r>
                        <a:rPr lang="bg-BG" sz="11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30.06.2022 г</a:t>
                      </a:r>
                      <a:r>
                        <a:rPr lang="bg-BG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bg-BG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Остатък </a:t>
                      </a:r>
                      <a:endParaRPr lang="bg-BG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Изразходено </a:t>
                      </a:r>
                      <a:r>
                        <a:rPr lang="bg-BG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за:</a:t>
                      </a:r>
                      <a:endParaRPr lang="bg-BG" sz="11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919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 dirty="0">
                          <a:effectLst/>
                          <a:latin typeface="+mn-lt"/>
                        </a:rPr>
                        <a:t>10-00 издръжка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100" b="1" dirty="0" smtClean="0">
                          <a:effectLst/>
                        </a:rPr>
                        <a:t>214</a:t>
                      </a:r>
                      <a:r>
                        <a:rPr lang="bg-BG" sz="1100" b="1" baseline="0" dirty="0" smtClean="0">
                          <a:effectLst/>
                        </a:rPr>
                        <a:t> 535</a:t>
                      </a:r>
                      <a:endParaRPr lang="bg-BG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1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r>
                        <a:rPr lang="bg-BG" sz="1100" b="1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563</a:t>
                      </a:r>
                      <a:endParaRPr lang="bg-BG" sz="11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1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121 972</a:t>
                      </a:r>
                      <a:endParaRPr lang="bg-BG" sz="11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837">
                <a:tc>
                  <a:txBody>
                    <a:bodyPr/>
                    <a:lstStyle/>
                    <a:p>
                      <a:pPr algn="l" fontAlgn="t"/>
                      <a:r>
                        <a:rPr lang="bg-BG" sz="1100" b="0" i="0" u="none" strike="noStrike" dirty="0">
                          <a:effectLst/>
                          <a:latin typeface="+mn-lt"/>
                        </a:rPr>
                        <a:t>1011 - храна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74 864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 smtClean="0">
                          <a:effectLst/>
                        </a:rPr>
                        <a:t>32 469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42 395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закуски </a:t>
                      </a:r>
                      <a:r>
                        <a:rPr lang="ru-RU" sz="1100" u="none" strike="noStrike" dirty="0" smtClean="0">
                          <a:effectLst/>
                        </a:rPr>
                        <a:t>– </a:t>
                      </a:r>
                      <a:r>
                        <a:rPr lang="en-US" sz="1100" u="none" strike="noStrike" dirty="0" smtClean="0">
                          <a:effectLst/>
                        </a:rPr>
                        <a:t>28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453</a:t>
                      </a:r>
                      <a:r>
                        <a:rPr lang="ru-RU" sz="1100" u="none" strike="noStrike" dirty="0" smtClean="0">
                          <a:effectLst/>
                        </a:rPr>
                        <a:t> </a:t>
                      </a:r>
                      <a:r>
                        <a:rPr lang="ru-RU" sz="1100" u="none" strike="noStrike" dirty="0">
                          <a:effectLst/>
                        </a:rPr>
                        <a:t>лв.                                                                                 </a:t>
                      </a:r>
                      <a:r>
                        <a:rPr lang="ru-RU" sz="1100" u="none" strike="noStrike" dirty="0" smtClean="0">
                          <a:effectLst/>
                        </a:rPr>
                        <a:t>обедно </a:t>
                      </a:r>
                      <a:r>
                        <a:rPr lang="ru-RU" sz="1100" u="none" strike="noStrike" dirty="0">
                          <a:effectLst/>
                        </a:rPr>
                        <a:t>хранене </a:t>
                      </a:r>
                      <a:r>
                        <a:rPr lang="ru-RU" sz="1100" u="none" strike="noStrike" dirty="0" smtClean="0">
                          <a:effectLst/>
                        </a:rPr>
                        <a:t>–</a:t>
                      </a:r>
                      <a:r>
                        <a:rPr lang="en-US" sz="1100" u="none" strike="noStrike" dirty="0" smtClean="0">
                          <a:effectLst/>
                        </a:rPr>
                        <a:t> 4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015</a:t>
                      </a:r>
                      <a:r>
                        <a:rPr lang="ru-RU" sz="1100" u="none" strike="noStrike" dirty="0" smtClean="0">
                          <a:effectLst/>
                        </a:rPr>
                        <a:t> </a:t>
                      </a:r>
                      <a:r>
                        <a:rPr lang="ru-RU" sz="1100" u="none" strike="noStrike" dirty="0">
                          <a:effectLst/>
                        </a:rPr>
                        <a:t>лв.                                                 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919">
                <a:tc>
                  <a:txBody>
                    <a:bodyPr/>
                    <a:lstStyle/>
                    <a:p>
                      <a:pPr algn="l" fontAlgn="t"/>
                      <a:r>
                        <a:rPr lang="bg-BG" sz="1100" b="0" i="0" u="none" strike="noStrike" dirty="0">
                          <a:effectLst/>
                          <a:latin typeface="+mn-lt"/>
                        </a:rPr>
                        <a:t>1012 - медикаменти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1 182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1 182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 smtClean="0">
                          <a:effectLst/>
                        </a:rPr>
                        <a:t>антигенни </a:t>
                      </a:r>
                      <a:r>
                        <a:rPr lang="bg-BG" sz="1100" u="none" strike="noStrike" dirty="0">
                          <a:effectLst/>
                        </a:rPr>
                        <a:t>тестове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91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10-13 постелен инвентар и облекло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4 400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4 400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53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10-14 учебни и научн-изследователски разходи и книги за библиотеките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u="none" strike="noStrike" dirty="0" smtClean="0">
                          <a:effectLst/>
                        </a:rPr>
                        <a:t>9 850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u="none" strike="noStrike" dirty="0" smtClean="0">
                          <a:effectLst/>
                        </a:rPr>
                        <a:t>9 811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39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2953" marR="2953" marT="295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1100" u="none" strike="noStrike" dirty="0">
                          <a:effectLst/>
                        </a:rPr>
                        <a:t>нормативна литература - </a:t>
                      </a:r>
                      <a:r>
                        <a:rPr lang="bg-BG" sz="1100" u="none" strike="noStrike" dirty="0" smtClean="0">
                          <a:effectLst/>
                        </a:rPr>
                        <a:t>43 </a:t>
                      </a:r>
                      <a:r>
                        <a:rPr lang="bg-BG" sz="1100" u="none" strike="noStrike" dirty="0">
                          <a:effectLst/>
                        </a:rPr>
                        <a:t>лв</a:t>
                      </a:r>
                      <a:r>
                        <a:rPr lang="bg-BG" sz="1100" u="none" strike="noStrike" dirty="0" smtClean="0">
                          <a:effectLst/>
                        </a:rPr>
                        <a:t>.;</a:t>
                      </a:r>
                      <a:r>
                        <a:rPr lang="bg-BG" sz="1100" u="none" strike="noStrike" baseline="0" dirty="0" smtClean="0">
                          <a:effectLst/>
                        </a:rPr>
                        <a:t> ЗУД – 9 602 лв.; учебници – 9 810 лв.</a:t>
                      </a:r>
                      <a:r>
                        <a:rPr lang="bg-BG" sz="1100" u="none" strike="noStrike" dirty="0" smtClean="0">
                          <a:effectLst/>
                        </a:rPr>
                        <a:t>                                                                                                            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5506">
                <a:tc>
                  <a:txBody>
                    <a:bodyPr/>
                    <a:lstStyle/>
                    <a:p>
                      <a:pPr algn="l" fontAlgn="t"/>
                      <a:r>
                        <a:rPr lang="bg-BG" sz="1100" b="0" i="0" u="none" strike="noStrike" dirty="0">
                          <a:effectLst/>
                          <a:latin typeface="+mn-lt"/>
                        </a:rPr>
                        <a:t>10-15 материали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u="none" strike="noStrike" dirty="0" smtClean="0">
                          <a:effectLst/>
                        </a:rPr>
                        <a:t>36 629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u="none" strike="noStrike" dirty="0" smtClean="0">
                          <a:effectLst/>
                        </a:rPr>
                        <a:t>13 037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23 </a:t>
                      </a:r>
                      <a:r>
                        <a:rPr lang="bg-BG" sz="1100" b="0" i="0" u="none" strike="noStrike" dirty="0" smtClean="0">
                          <a:effectLst/>
                          <a:latin typeface="+mj-lt"/>
                        </a:rPr>
                        <a:t>592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2953" marR="2953" marT="295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>
                          <a:effectLst/>
                        </a:rPr>
                        <a:t>канцеларски материали - </a:t>
                      </a:r>
                      <a:r>
                        <a:rPr lang="ru-RU" sz="1100" u="none" strike="noStrike" dirty="0" smtClean="0">
                          <a:effectLst/>
                        </a:rPr>
                        <a:t>990 </a:t>
                      </a:r>
                      <a:r>
                        <a:rPr lang="ru-RU" sz="1100" u="none" strike="noStrike" dirty="0">
                          <a:effectLst/>
                        </a:rPr>
                        <a:t>лв</a:t>
                      </a:r>
                      <a:r>
                        <a:rPr lang="ru-RU" sz="1100" u="none" strike="noStrike" dirty="0" smtClean="0">
                          <a:effectLst/>
                        </a:rPr>
                        <a:t>.;   почистващи</a:t>
                      </a:r>
                      <a:r>
                        <a:rPr lang="ru-RU" sz="1100" u="none" strike="noStrike" baseline="0" dirty="0" smtClean="0">
                          <a:effectLst/>
                        </a:rPr>
                        <a:t> материали – </a:t>
                      </a:r>
                      <a:r>
                        <a:rPr lang="ru-RU" sz="1100" u="none" strike="noStrike" baseline="0" dirty="0" smtClean="0">
                          <a:effectLst/>
                        </a:rPr>
                        <a:t>1 145 </a:t>
                      </a:r>
                      <a:r>
                        <a:rPr lang="ru-RU" sz="1100" u="none" strike="noStrike" baseline="0" dirty="0" smtClean="0">
                          <a:effectLst/>
                        </a:rPr>
                        <a:t>лв.; </a:t>
                      </a:r>
                      <a:r>
                        <a:rPr lang="ru-RU" sz="1100" u="none" strike="noStrike" dirty="0" smtClean="0">
                          <a:effectLst/>
                        </a:rPr>
                        <a:t>цветя - </a:t>
                      </a:r>
                      <a:r>
                        <a:rPr lang="ru-RU" sz="1100" u="none" strike="noStrike" dirty="0" smtClean="0">
                          <a:effectLst/>
                        </a:rPr>
                        <a:t>90 </a:t>
                      </a:r>
                      <a:r>
                        <a:rPr lang="ru-RU" sz="1100" u="none" strike="noStrike" dirty="0" smtClean="0">
                          <a:effectLst/>
                        </a:rPr>
                        <a:t>лв.;  </a:t>
                      </a:r>
                      <a:r>
                        <a:rPr lang="ru-RU" sz="1100" u="none" strike="noStrike" dirty="0" smtClean="0">
                          <a:effectLst/>
                        </a:rPr>
                        <a:t>материали хардуер – 45 лв.;                                                                                                         купи </a:t>
                      </a:r>
                      <a:r>
                        <a:rPr lang="ru-RU" sz="1100" u="none" strike="noStrike" dirty="0" smtClean="0">
                          <a:effectLst/>
                        </a:rPr>
                        <a:t>за храна – </a:t>
                      </a:r>
                      <a:r>
                        <a:rPr lang="ru-RU" sz="1100" u="none" strike="noStrike" dirty="0" smtClean="0">
                          <a:effectLst/>
                        </a:rPr>
                        <a:t>206 </a:t>
                      </a:r>
                      <a:r>
                        <a:rPr lang="ru-RU" sz="1100" u="none" strike="noStrike" dirty="0" smtClean="0">
                          <a:effectLst/>
                        </a:rPr>
                        <a:t>лв.; защитни баджове - </a:t>
                      </a:r>
                      <a:r>
                        <a:rPr lang="ru-RU" sz="1100" u="none" strike="noStrike" dirty="0" smtClean="0">
                          <a:effectLst/>
                        </a:rPr>
                        <a:t>1080 </a:t>
                      </a:r>
                      <a:r>
                        <a:rPr lang="ru-RU" sz="1100" u="none" strike="noStrike" dirty="0" smtClean="0">
                          <a:effectLst/>
                        </a:rPr>
                        <a:t>лв.; защитни маски </a:t>
                      </a:r>
                      <a:r>
                        <a:rPr lang="ru-RU" sz="1100" u="none" strike="noStrike" dirty="0" smtClean="0">
                          <a:effectLst/>
                        </a:rPr>
                        <a:t>– 275 </a:t>
                      </a:r>
                      <a:r>
                        <a:rPr lang="ru-RU" sz="1100" u="none" strike="noStrike" dirty="0" smtClean="0">
                          <a:effectLst/>
                        </a:rPr>
                        <a:t>лв.; предметни награди олимпиада - </a:t>
                      </a:r>
                      <a:r>
                        <a:rPr lang="ru-RU" sz="1100" u="none" strike="noStrike" dirty="0" smtClean="0">
                          <a:effectLst/>
                        </a:rPr>
                        <a:t>1197 </a:t>
                      </a:r>
                      <a:r>
                        <a:rPr lang="ru-RU" sz="1100" u="none" strike="noStrike" dirty="0" smtClean="0">
                          <a:effectLst/>
                        </a:rPr>
                        <a:t>лв.; </a:t>
                      </a:r>
                      <a:r>
                        <a:rPr lang="ru-RU" sz="1100" u="none" strike="noStrike" dirty="0" smtClean="0">
                          <a:effectLst/>
                        </a:rPr>
                        <a:t>занимания по интереси – 48 лв.; градински материали – 4 398 лв.; оградни пана – 1 541 лв.; други </a:t>
                      </a:r>
                      <a:r>
                        <a:rPr lang="ru-RU" sz="1100" u="none" strike="noStrike" dirty="0" smtClean="0">
                          <a:effectLst/>
                        </a:rPr>
                        <a:t>материали -  </a:t>
                      </a:r>
                      <a:r>
                        <a:rPr lang="ru-RU" sz="1100" u="none" strike="noStrike" dirty="0" smtClean="0">
                          <a:effectLst/>
                        </a:rPr>
                        <a:t>2</a:t>
                      </a:r>
                      <a:r>
                        <a:rPr lang="ru-RU" sz="1100" u="none" strike="noStrike" baseline="0" dirty="0" smtClean="0">
                          <a:effectLst/>
                        </a:rPr>
                        <a:t> 020</a:t>
                      </a:r>
                      <a:r>
                        <a:rPr lang="ru-RU" sz="1100" u="none" strike="noStrike" dirty="0" smtClean="0">
                          <a:effectLst/>
                        </a:rPr>
                        <a:t> </a:t>
                      </a:r>
                      <a:r>
                        <a:rPr lang="ru-RU" sz="1100" u="none" strike="noStrike" dirty="0" smtClean="0">
                          <a:effectLst/>
                        </a:rPr>
                        <a:t>лв.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91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10-16 вода, горива и енергия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 smtClean="0">
                          <a:effectLst/>
                        </a:rPr>
                        <a:t>52 421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 smtClean="0">
                          <a:effectLst/>
                        </a:rPr>
                        <a:t>16 235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36 186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739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10-20 разходи за външни услуги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u="none" strike="noStrike" dirty="0">
                          <a:effectLst/>
                        </a:rPr>
                        <a:t>33 489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u="none" strike="noStrike" dirty="0" smtClean="0">
                          <a:effectLst/>
                        </a:rPr>
                        <a:t>18 918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14 571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2953" marR="2953" marT="295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занимания по интереси - </a:t>
                      </a:r>
                      <a:r>
                        <a:rPr lang="ru-RU" sz="1100" u="none" strike="noStrike" dirty="0" smtClean="0">
                          <a:effectLst/>
                        </a:rPr>
                        <a:t>861 </a:t>
                      </a:r>
                      <a:r>
                        <a:rPr lang="ru-RU" sz="1100" u="none" strike="noStrike" dirty="0">
                          <a:effectLst/>
                        </a:rPr>
                        <a:t>лв</a:t>
                      </a:r>
                      <a:r>
                        <a:rPr lang="ru-RU" sz="1100" u="none" strike="noStrike" dirty="0" smtClean="0">
                          <a:effectLst/>
                        </a:rPr>
                        <a:t>.; служебни телефони </a:t>
                      </a:r>
                      <a:r>
                        <a:rPr lang="ru-RU" sz="1100" u="none" strike="noStrike" dirty="0" smtClean="0">
                          <a:effectLst/>
                        </a:rPr>
                        <a:t>– 4</a:t>
                      </a:r>
                      <a:r>
                        <a:rPr lang="ru-RU" sz="1100" u="none" strike="noStrike" baseline="0" dirty="0" smtClean="0">
                          <a:effectLst/>
                        </a:rPr>
                        <a:t> 935</a:t>
                      </a:r>
                      <a:r>
                        <a:rPr lang="ru-RU" sz="1100" u="none" strike="noStrike" dirty="0" smtClean="0">
                          <a:effectLst/>
                        </a:rPr>
                        <a:t> </a:t>
                      </a:r>
                      <a:r>
                        <a:rPr lang="ru-RU" sz="1100" u="none" strike="noStrike" dirty="0" smtClean="0">
                          <a:effectLst/>
                        </a:rPr>
                        <a:t>лв.; </a:t>
                      </a:r>
                      <a:r>
                        <a:rPr lang="ru-RU" sz="1100" u="none" strike="noStrike" dirty="0" smtClean="0">
                          <a:effectLst/>
                        </a:rPr>
                        <a:t>пътни учители – 46 лв.; поддръжка софтуер – 5 лв.; поддръжка хардуер – 100 лв.; квалификация – 8</a:t>
                      </a:r>
                      <a:r>
                        <a:rPr lang="ru-RU" sz="1100" u="none" strike="noStrike" baseline="0" dirty="0" smtClean="0">
                          <a:effectLst/>
                        </a:rPr>
                        <a:t> 925</a:t>
                      </a:r>
                      <a:r>
                        <a:rPr lang="ru-RU" sz="1100" u="none" strike="noStrike" dirty="0" smtClean="0">
                          <a:effectLst/>
                        </a:rPr>
                        <a:t> </a:t>
                      </a:r>
                      <a:r>
                        <a:rPr lang="ru-RU" sz="1100" u="none" strike="noStrike" dirty="0">
                          <a:effectLst/>
                        </a:rPr>
                        <a:t>лв</a:t>
                      </a:r>
                      <a:r>
                        <a:rPr lang="ru-RU" sz="1100" u="none" strike="noStrike" dirty="0" smtClean="0">
                          <a:effectLst/>
                        </a:rPr>
                        <a:t>.; охрана - </a:t>
                      </a:r>
                      <a:r>
                        <a:rPr lang="ru-RU" sz="1100" u="none" strike="noStrike" dirty="0" smtClean="0">
                          <a:effectLst/>
                        </a:rPr>
                        <a:t>504 </a:t>
                      </a:r>
                      <a:r>
                        <a:rPr lang="ru-RU" sz="1100" u="none" strike="noStrike" dirty="0" smtClean="0">
                          <a:effectLst/>
                        </a:rPr>
                        <a:t>лв.; информационно обслужване - </a:t>
                      </a:r>
                      <a:r>
                        <a:rPr lang="ru-RU" sz="1100" u="none" strike="noStrike" dirty="0" smtClean="0">
                          <a:effectLst/>
                        </a:rPr>
                        <a:t>1054 </a:t>
                      </a:r>
                      <a:r>
                        <a:rPr lang="ru-RU" sz="1100" u="none" strike="noStrike" dirty="0" smtClean="0">
                          <a:effectLst/>
                        </a:rPr>
                        <a:t>лв.;                                                                                                                                                информационна сигурност - </a:t>
                      </a:r>
                      <a:r>
                        <a:rPr lang="ru-RU" sz="1100" u="none" strike="noStrike" dirty="0" smtClean="0">
                          <a:effectLst/>
                        </a:rPr>
                        <a:t>832 </a:t>
                      </a:r>
                      <a:r>
                        <a:rPr lang="ru-RU" sz="1100" u="none" strike="noStrike" dirty="0" smtClean="0">
                          <a:effectLst/>
                        </a:rPr>
                        <a:t>лв.; куриерски </a:t>
                      </a:r>
                      <a:r>
                        <a:rPr lang="ru-RU" sz="1100" u="none" strike="noStrike" dirty="0">
                          <a:effectLst/>
                        </a:rPr>
                        <a:t>услуги - </a:t>
                      </a:r>
                      <a:r>
                        <a:rPr lang="ru-RU" sz="1100" u="none" strike="noStrike" dirty="0" smtClean="0">
                          <a:effectLst/>
                        </a:rPr>
                        <a:t>399 </a:t>
                      </a:r>
                      <a:r>
                        <a:rPr lang="ru-RU" sz="1100" u="none" strike="noStrike" dirty="0">
                          <a:effectLst/>
                        </a:rPr>
                        <a:t>лв</a:t>
                      </a:r>
                      <a:r>
                        <a:rPr lang="ru-RU" sz="1100" u="none" strike="noStrike" dirty="0" smtClean="0">
                          <a:effectLst/>
                        </a:rPr>
                        <a:t>.; други услуги - </a:t>
                      </a:r>
                      <a:r>
                        <a:rPr lang="ru-RU" sz="1100" u="none" strike="noStrike" dirty="0" smtClean="0">
                          <a:effectLst/>
                        </a:rPr>
                        <a:t>757 </a:t>
                      </a:r>
                      <a:r>
                        <a:rPr lang="ru-RU" sz="1100" u="none" strike="noStrike" dirty="0" smtClean="0">
                          <a:effectLst/>
                        </a:rPr>
                        <a:t>лв.; </a:t>
                      </a:r>
                      <a:r>
                        <a:rPr lang="ru-RU" sz="1100" u="none" strike="noStrike" dirty="0" smtClean="0">
                          <a:effectLst/>
                        </a:rPr>
                        <a:t>наем – 350 лв.; дезинфекция </a:t>
                      </a:r>
                      <a:r>
                        <a:rPr lang="ru-RU" sz="1100" u="none" strike="noStrike" dirty="0" smtClean="0">
                          <a:effectLst/>
                        </a:rPr>
                        <a:t>и дератизация - </a:t>
                      </a:r>
                      <a:r>
                        <a:rPr lang="ru-RU" sz="1100" u="none" strike="noStrike" dirty="0" smtClean="0">
                          <a:effectLst/>
                        </a:rPr>
                        <a:t>150 </a:t>
                      </a:r>
                      <a:r>
                        <a:rPr lang="ru-RU" sz="1100" u="none" strike="noStrike" dirty="0" smtClean="0">
                          <a:effectLst/>
                        </a:rPr>
                        <a:t>лв.                                                                                                                           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919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effectLst/>
                          <a:latin typeface="+mn-lt"/>
                        </a:rPr>
                        <a:t>10-30 текущ ремонт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 smtClean="0">
                          <a:effectLst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</a:rPr>
                        <a:t>0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919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effectLst/>
                          <a:latin typeface="+mn-lt"/>
                        </a:rPr>
                        <a:t>10-51 командировки в страната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500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 smtClean="0">
                          <a:effectLst/>
                        </a:rPr>
                        <a:t>92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4080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919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 smtClean="0">
                          <a:effectLst/>
                          <a:latin typeface="+mn-lt"/>
                        </a:rPr>
                        <a:t>10-52 командировки в чужбина</a:t>
                      </a:r>
                      <a:endParaRPr lang="bg-BG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919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effectLst/>
                          <a:latin typeface="+mn-lt"/>
                        </a:rPr>
                        <a:t>10-62 разходи за застраховки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1 200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 smtClean="0">
                          <a:effectLst/>
                        </a:rPr>
                        <a:t>1 123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effectLst/>
                          <a:latin typeface="+mj-lt"/>
                        </a:rPr>
                        <a:t>77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919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effectLst/>
                          <a:latin typeface="+mn-lt"/>
                        </a:rPr>
                        <a:t>10-91 др.разходи за СБКО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919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i="0" u="none" strike="noStrike" dirty="0">
                          <a:effectLst/>
                          <a:latin typeface="+mn-lt"/>
                        </a:rPr>
                        <a:t>19-00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  <a:latin typeface="+mj-lt"/>
                        </a:rPr>
                        <a:t>9 007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  <a:latin typeface="+mj-lt"/>
                        </a:rPr>
                        <a:t>8 989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>
                          <a:effectLst/>
                          <a:latin typeface="+mj-lt"/>
                        </a:rPr>
                        <a:t>18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919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effectLst/>
                          <a:latin typeface="+mn-lt"/>
                        </a:rPr>
                        <a:t>19-01 данъци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  <a:latin typeface="+mj-lt"/>
                        </a:rPr>
                        <a:t>36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  <a:latin typeface="+mj-lt"/>
                        </a:rPr>
                        <a:t>18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  <a:latin typeface="+mj-lt"/>
                        </a:rPr>
                        <a:t>18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здравна оценка 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919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effectLst/>
                          <a:latin typeface="+mn-lt"/>
                        </a:rPr>
                        <a:t>19-81 общински такси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  <a:latin typeface="+mj-lt"/>
                        </a:rPr>
                        <a:t>8 971</a:t>
                      </a:r>
                      <a:endParaRPr lang="bg-BG" sz="1100" b="0" i="0" u="none" strike="noStrike">
                        <a:effectLst/>
                        <a:latin typeface="+mj-lt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  <a:latin typeface="+mj-lt"/>
                        </a:rPr>
                        <a:t>8 971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  <a:latin typeface="+mj-lt"/>
                        </a:rPr>
                        <a:t>0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такса битови отпадъци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53" marR="2953" marT="295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038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ДЕЙНОСТ 1318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308039"/>
              </p:ext>
            </p:extLst>
          </p:nvPr>
        </p:nvGraphicFramePr>
        <p:xfrm>
          <a:off x="179512" y="1700808"/>
          <a:ext cx="8784976" cy="497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6384"/>
                <a:gridCol w="936104"/>
                <a:gridCol w="936104"/>
                <a:gridCol w="792088"/>
                <a:gridCol w="2664296"/>
              </a:tblGrid>
              <a:tr h="23142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 smtClean="0">
                          <a:effectLst/>
                        </a:rPr>
                        <a:t>Параграф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 smtClean="0">
                          <a:effectLst/>
                        </a:rPr>
                        <a:t>План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 smtClean="0">
                          <a:effectLst/>
                        </a:rPr>
                        <a:t>Отчет </a:t>
                      </a:r>
                      <a:r>
                        <a:rPr lang="bg-BG" sz="1100" u="none" strike="noStrike" dirty="0">
                          <a:effectLst/>
                        </a:rPr>
                        <a:t>към </a:t>
                      </a:r>
                      <a:r>
                        <a:rPr lang="bg-BG" sz="1100" u="none" strike="noStrike" dirty="0" smtClean="0">
                          <a:effectLst/>
                        </a:rPr>
                        <a:t>30.06.2022г</a:t>
                      </a:r>
                      <a:r>
                        <a:rPr lang="bg-BG" sz="1100" u="none" strike="noStrike" dirty="0">
                          <a:effectLst/>
                        </a:rPr>
                        <a:t>.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 smtClean="0">
                          <a:effectLst/>
                        </a:rPr>
                        <a:t>Остатък 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 smtClean="0">
                          <a:effectLst/>
                        </a:rPr>
                        <a:t>Изразходено </a:t>
                      </a:r>
                      <a:r>
                        <a:rPr lang="bg-BG" sz="1100" u="none" strike="noStrike" dirty="0">
                          <a:effectLst/>
                        </a:rPr>
                        <a:t>за: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80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01-00 заплати и възнаграждения за персонала, нает по трудови правоотношения</a:t>
                      </a:r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29 001</a:t>
                      </a:r>
                      <a:endParaRPr lang="bg-BG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bg-BG" sz="1200" b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880</a:t>
                      </a:r>
                      <a:endParaRPr lang="bg-BG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18 121</a:t>
                      </a:r>
                      <a:endParaRPr lang="bg-BG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заплати на персонала по трудово правоотношение</a:t>
                      </a:r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62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02-00 др. възнаграждения и плащания за персонала</a:t>
                      </a:r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1 570</a:t>
                      </a:r>
                      <a:endParaRPr lang="bg-BG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206</a:t>
                      </a:r>
                      <a:endParaRPr lang="bg-BG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1 364</a:t>
                      </a:r>
                      <a:endParaRPr lang="bg-BG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3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02-02 за персонал по извънтрудови правоотношения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bg-BG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25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02-05 изплатени суми за СБКО, за облекло и др. на персонала, с характер на възнаграждение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  <a:latin typeface="+mj-lt"/>
                        </a:rPr>
                        <a:t>1570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 smtClean="0">
                          <a:effectLst/>
                          <a:latin typeface="+mj-lt"/>
                        </a:rPr>
                        <a:t>206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  <a:latin typeface="+mj-lt"/>
                        </a:rPr>
                        <a:t>1 </a:t>
                      </a:r>
                      <a:r>
                        <a:rPr lang="bg-BG" sz="1200" u="none" strike="noStrike" dirty="0" smtClean="0">
                          <a:effectLst/>
                          <a:latin typeface="+mj-lt"/>
                        </a:rPr>
                        <a:t>364</a:t>
                      </a:r>
                      <a:endParaRPr lang="bg-BG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СБКО 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02-08 обезщетения за персонала с характер на възнаграждение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bg-BG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bg-BG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14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02-09 др. плащания и възнаграждения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bg-BG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897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05-00 задължителни осигурителни вноски от работодател</a:t>
                      </a:r>
                      <a:endParaRPr lang="ru-RU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6 959</a:t>
                      </a:r>
                      <a:endParaRPr lang="bg-BG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bg-BG" sz="1200" b="1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587</a:t>
                      </a:r>
                      <a:endParaRPr lang="bg-BG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4 372</a:t>
                      </a:r>
                      <a:endParaRPr lang="bg-BG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530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05-51 осигурителлни вноски от работодател за ДОО</a:t>
                      </a:r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  <a:latin typeface="+mj-lt"/>
                        </a:rPr>
                        <a:t>3442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 smtClean="0">
                          <a:effectLst/>
                          <a:latin typeface="+mj-lt"/>
                        </a:rPr>
                        <a:t>1 266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 smtClean="0">
                          <a:effectLst/>
                          <a:latin typeface="+mj-lt"/>
                        </a:rPr>
                        <a:t>2 176</a:t>
                      </a:r>
                      <a:endParaRPr lang="bg-BG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фонд ДОО - работодател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530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05-52 осигурителлни вноски от работодател за УПФ</a:t>
                      </a:r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  <a:latin typeface="+mj-lt"/>
                        </a:rPr>
                        <a:t>1270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 smtClean="0">
                          <a:effectLst/>
                          <a:latin typeface="+mj-lt"/>
                        </a:rPr>
                        <a:t>477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 smtClean="0">
                          <a:effectLst/>
                          <a:latin typeface="+mj-lt"/>
                        </a:rPr>
                        <a:t>793</a:t>
                      </a:r>
                      <a:endParaRPr lang="bg-BG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Учителски пенсионен фонд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05-60 здравноосигурителни вноски от работодател</a:t>
                      </a:r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  <a:latin typeface="+mj-lt"/>
                        </a:rPr>
                        <a:t>1419</a:t>
                      </a:r>
                      <a:endParaRPr lang="bg-BG" sz="1200" b="0" i="0" u="none" strike="noStrike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 smtClean="0">
                          <a:effectLst/>
                          <a:latin typeface="+mj-lt"/>
                        </a:rPr>
                        <a:t>534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 smtClean="0">
                          <a:effectLst/>
                          <a:latin typeface="+mj-lt"/>
                        </a:rPr>
                        <a:t>885</a:t>
                      </a:r>
                      <a:endParaRPr lang="bg-BG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здравно осигуряване - работодател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05-80 вноски за допълнително задължително осигуряване от работодател</a:t>
                      </a:r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  <a:latin typeface="+mj-lt"/>
                        </a:rPr>
                        <a:t>828</a:t>
                      </a:r>
                      <a:endParaRPr lang="bg-BG" sz="1200" b="0" i="0" u="none" strike="noStrike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 smtClean="0">
                          <a:effectLst/>
                          <a:latin typeface="+mj-lt"/>
                        </a:rPr>
                        <a:t>310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 smtClean="0">
                          <a:effectLst/>
                          <a:latin typeface="+mj-lt"/>
                        </a:rPr>
                        <a:t>518</a:t>
                      </a:r>
                      <a:endParaRPr lang="bg-BG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ДЗПО - работодател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7548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10-00 издръжка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5 457</a:t>
                      </a:r>
                      <a:endParaRPr lang="bg-BG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1 138</a:t>
                      </a:r>
                      <a:endParaRPr lang="bg-BG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   4 </a:t>
                      </a:r>
                      <a:r>
                        <a:rPr lang="bg-BG" sz="12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319</a:t>
                      </a:r>
                      <a:endParaRPr lang="bg-BG" sz="12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528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1011 - храна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  <a:latin typeface="+mj-lt"/>
                        </a:rPr>
                        <a:t>5114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 smtClean="0">
                          <a:effectLst/>
                          <a:latin typeface="+mj-lt"/>
                        </a:rPr>
                        <a:t>1 138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 smtClean="0">
                          <a:effectLst/>
                          <a:latin typeface="+mj-lt"/>
                        </a:rPr>
                        <a:t>3 976</a:t>
                      </a:r>
                      <a:endParaRPr lang="bg-BG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закуски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2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10-13 постелен инвентар и облекло</a:t>
                      </a:r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bg-BG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bg-BG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10-14 учебни и научн-изследователски разходи и книги за библиотеките</a:t>
                      </a:r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bg-BG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bg-BG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4959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10-15 материали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bg-BG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bg-BG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2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10-16 вода, горива и енергия</a:t>
                      </a:r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  <a:latin typeface="+mj-lt"/>
                        </a:rPr>
                        <a:t>0</a:t>
                      </a:r>
                      <a:endParaRPr lang="bg-BG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835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10-20 разходи за външни услуги</a:t>
                      </a:r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>
                          <a:effectLst/>
                          <a:latin typeface="+mj-lt"/>
                        </a:rPr>
                        <a:t>343</a:t>
                      </a:r>
                      <a:endParaRPr lang="bg-BG" sz="1200" b="0" i="0" u="none" strike="noStrike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u="none" strike="noStrike" dirty="0">
                          <a:effectLst/>
                          <a:latin typeface="+mj-lt"/>
                        </a:rPr>
                        <a:t>0</a:t>
                      </a:r>
                      <a:endParaRPr lang="bg-BG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73" marR="3673" marT="36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960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ДЕЙНОСТ 1338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9753"/>
              </p:ext>
            </p:extLst>
          </p:nvPr>
        </p:nvGraphicFramePr>
        <p:xfrm>
          <a:off x="179512" y="1628800"/>
          <a:ext cx="8784976" cy="49078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9192"/>
                <a:gridCol w="707515"/>
                <a:gridCol w="1061272"/>
                <a:gridCol w="707515"/>
                <a:gridCol w="2579482"/>
              </a:tblGrid>
              <a:tr h="23813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 dirty="0" smtClean="0">
                          <a:effectLst/>
                        </a:rPr>
                        <a:t>Параграф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 dirty="0" smtClean="0">
                          <a:effectLst/>
                        </a:rPr>
                        <a:t>План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 dirty="0" smtClean="0">
                          <a:effectLst/>
                        </a:rPr>
                        <a:t>Отчет </a:t>
                      </a:r>
                      <a:r>
                        <a:rPr lang="bg-BG" sz="1200" u="none" strike="noStrike" dirty="0">
                          <a:effectLst/>
                        </a:rPr>
                        <a:t>към </a:t>
                      </a:r>
                      <a:r>
                        <a:rPr lang="bg-BG" sz="1200" u="none" strike="noStrike" dirty="0" smtClean="0">
                          <a:effectLst/>
                        </a:rPr>
                        <a:t>30.06.2022 г</a:t>
                      </a:r>
                      <a:r>
                        <a:rPr lang="bg-BG" sz="1200" u="none" strike="noStrike" dirty="0">
                          <a:effectLst/>
                        </a:rPr>
                        <a:t>.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 dirty="0" smtClean="0">
                          <a:effectLst/>
                        </a:rPr>
                        <a:t>Остатък 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 dirty="0" smtClean="0">
                          <a:effectLst/>
                        </a:rPr>
                        <a:t>Изразходено </a:t>
                      </a:r>
                      <a:r>
                        <a:rPr lang="bg-BG" sz="1200" u="none" strike="noStrike" dirty="0">
                          <a:effectLst/>
                        </a:rPr>
                        <a:t>за: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7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01-00 заплати и възнаграждения за персонала, нает по трудови правоотношения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u="none" strike="noStrike" dirty="0" smtClean="0">
                          <a:effectLst/>
                          <a:latin typeface="+mj-lt"/>
                        </a:rPr>
                        <a:t>60 234</a:t>
                      </a:r>
                      <a:endParaRPr lang="bg-BG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u="none" strike="noStrike" dirty="0" smtClean="0">
                          <a:effectLst/>
                          <a:latin typeface="+mj-lt"/>
                        </a:rPr>
                        <a:t>34 820</a:t>
                      </a:r>
                      <a:endParaRPr lang="bg-BG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effectLst/>
                          <a:latin typeface="+mj-lt"/>
                        </a:rPr>
                        <a:t>25 414</a:t>
                      </a:r>
                      <a:endParaRPr lang="bg-BG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заплати на персонала по трудово правоотношение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9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02-00 др. възнаграждения и плащания за персонала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u="none" strike="noStrike" dirty="0">
                          <a:effectLst/>
                          <a:latin typeface="+mj-lt"/>
                        </a:rPr>
                        <a:t>2 </a:t>
                      </a:r>
                      <a:r>
                        <a:rPr lang="bg-BG" sz="1200" b="1" u="none" strike="noStrike" dirty="0" smtClean="0">
                          <a:effectLst/>
                          <a:latin typeface="+mj-lt"/>
                        </a:rPr>
                        <a:t>780</a:t>
                      </a:r>
                      <a:endParaRPr lang="bg-BG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u="none" strike="noStrike" dirty="0" smtClean="0">
                          <a:effectLst/>
                          <a:latin typeface="+mj-lt"/>
                        </a:rPr>
                        <a:t>629</a:t>
                      </a:r>
                      <a:endParaRPr lang="bg-BG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effectLst/>
                          <a:latin typeface="+mj-lt"/>
                        </a:rPr>
                        <a:t>2 151</a:t>
                      </a:r>
                      <a:endParaRPr lang="bg-BG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 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9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02-02 за персонал по извънтрудови правоотношения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bg-BG" sz="1200" b="0" u="none" strike="noStrike" dirty="0">
                          <a:effectLst/>
                          <a:latin typeface="+mj-lt"/>
                        </a:rPr>
                        <a:t> 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граждански договори 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411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02-05 изплатени суми за СБКО, за облекло и др. на персонала, с характер на възнаграждение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u="none" strike="noStrike" dirty="0">
                          <a:effectLst/>
                          <a:latin typeface="+mj-lt"/>
                        </a:rPr>
                        <a:t>2 </a:t>
                      </a:r>
                      <a:r>
                        <a:rPr lang="bg-BG" sz="1200" b="0" u="none" strike="noStrike" dirty="0" smtClean="0">
                          <a:effectLst/>
                          <a:latin typeface="+mj-lt"/>
                        </a:rPr>
                        <a:t>780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u="none" strike="noStrike" dirty="0" smtClean="0">
                          <a:effectLst/>
                          <a:latin typeface="+mj-lt"/>
                        </a:rPr>
                        <a:t>629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j-lt"/>
                        </a:rPr>
                        <a:t>2 151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СБКО 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9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02-08 обезщетения за персонала с характер на възнаграждение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bg-BG" sz="1200" b="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bg-BG" sz="1200" b="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 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31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02-09 др. плащания и възнаграждения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u="none" strike="noStrike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u="none" strike="noStrike" dirty="0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 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5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05-00 задължителни осигурителни вноски от работодател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u="none" strike="noStrike" dirty="0" smtClean="0">
                          <a:effectLst/>
                          <a:latin typeface="+mj-lt"/>
                        </a:rPr>
                        <a:t>14 429</a:t>
                      </a:r>
                      <a:endParaRPr lang="bg-BG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u="none" strike="noStrike" dirty="0" smtClean="0">
                          <a:effectLst/>
                          <a:latin typeface="+mj-lt"/>
                        </a:rPr>
                        <a:t>8 274</a:t>
                      </a:r>
                      <a:endParaRPr lang="bg-BG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effectLst/>
                          <a:latin typeface="+mj-lt"/>
                        </a:rPr>
                        <a:t>6 155</a:t>
                      </a:r>
                      <a:endParaRPr lang="bg-BG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 </a:t>
                      </a:r>
                      <a:endParaRPr lang="bg-BG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4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05-51 осигурителлни вноски от работодател за ДОО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u="none" strike="noStrike" dirty="0">
                          <a:effectLst/>
                          <a:latin typeface="+mj-lt"/>
                        </a:rPr>
                        <a:t>7</a:t>
                      </a:r>
                      <a:r>
                        <a:rPr lang="bg-BG" sz="1200" b="0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bg-BG" sz="1200" b="0" u="none" strike="noStrike" dirty="0">
                          <a:effectLst/>
                          <a:latin typeface="+mj-lt"/>
                        </a:rPr>
                        <a:t>050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u="none" strike="noStrike" dirty="0" smtClean="0">
                          <a:effectLst/>
                          <a:latin typeface="+mj-lt"/>
                        </a:rPr>
                        <a:t>4 048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j-lt"/>
                        </a:rPr>
                        <a:t>3 002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фонд ДОО - работодател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76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05-52 осигурителлни вноски от работодател за УПФ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u="none" strike="noStrike" dirty="0" smtClean="0">
                          <a:effectLst/>
                          <a:latin typeface="+mj-lt"/>
                        </a:rPr>
                        <a:t>2 649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u="none" strike="noStrike" dirty="0" smtClean="0">
                          <a:effectLst/>
                          <a:latin typeface="+mj-lt"/>
                        </a:rPr>
                        <a:t>1 524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j-lt"/>
                        </a:rPr>
                        <a:t>1 125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Учителски пенсионен фонд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7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05-60 здравноосигурителни вноски от работодател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u="none" strike="noStrike" dirty="0" smtClean="0">
                          <a:effectLst/>
                          <a:latin typeface="+mj-lt"/>
                        </a:rPr>
                        <a:t>2 982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u="none" strike="noStrike" dirty="0" smtClean="0">
                          <a:effectLst/>
                          <a:latin typeface="+mj-lt"/>
                        </a:rPr>
                        <a:t>1 709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j-lt"/>
                        </a:rPr>
                        <a:t>1 273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здравно осигуряване - работодател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9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05-80 вноски за допълнително задължително осигуряване от работодател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u="none" strike="noStrike" dirty="0" smtClean="0">
                          <a:effectLst/>
                          <a:latin typeface="+mj-lt"/>
                        </a:rPr>
                        <a:t>1 748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u="none" strike="noStrike" dirty="0" smtClean="0">
                          <a:effectLst/>
                          <a:latin typeface="+mj-lt"/>
                        </a:rPr>
                        <a:t>993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j-lt"/>
                        </a:rPr>
                        <a:t>815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ДЗПО - работодател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058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b="1" u="none" strike="noStrike" dirty="0">
                          <a:effectLst/>
                        </a:rPr>
                        <a:t>10-00 издръжка</a:t>
                      </a:r>
                      <a:endParaRPr lang="bg-BG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u="none" strike="noStrike" dirty="0">
                          <a:effectLst/>
                          <a:latin typeface="+mj-lt"/>
                        </a:rPr>
                        <a:t>1 793</a:t>
                      </a:r>
                      <a:endParaRPr lang="bg-BG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u="none" strike="noStrike" dirty="0">
                          <a:effectLst/>
                          <a:latin typeface="+mj-lt"/>
                        </a:rPr>
                        <a:t>0</a:t>
                      </a:r>
                      <a:endParaRPr lang="bg-BG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1" i="0" u="none" strike="noStrike" dirty="0" smtClean="0">
                          <a:effectLst/>
                          <a:latin typeface="+mj-lt"/>
                        </a:rPr>
                        <a:t>1 793</a:t>
                      </a:r>
                      <a:endParaRPr lang="bg-BG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 </a:t>
                      </a:r>
                      <a:endParaRPr lang="bg-BG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858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>
                          <a:effectLst/>
                        </a:rPr>
                        <a:t>1011 - храна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bg-BG" sz="1200" b="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bg-BG" sz="1200" b="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 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85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10-13 постелен инвентар и облекло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bg-BG" sz="1200" b="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bg-BG" sz="1200" b="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>
                          <a:effectLst/>
                        </a:rPr>
                        <a:t> 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03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10-14 учебни и научн-изследователски разходи и книги за библиотеките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bg-BG" sz="1200" b="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bg-BG" sz="1200" b="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>
                          <a:effectLst/>
                        </a:rPr>
                        <a:t> 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036"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>
                          <a:effectLst/>
                        </a:rPr>
                        <a:t>10-15 материали</a:t>
                      </a:r>
                      <a:endParaRPr lang="bg-BG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u="none" strike="noStrike">
                          <a:effectLst/>
                          <a:latin typeface="+mj-lt"/>
                        </a:rPr>
                        <a:t>1 522</a:t>
                      </a:r>
                      <a:endParaRPr lang="bg-BG" sz="1200" b="0" i="0" u="none" strike="noStrike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u="none" strike="noStrike" dirty="0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j-lt"/>
                        </a:rPr>
                        <a:t>1 522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>
                          <a:effectLst/>
                        </a:rPr>
                        <a:t> 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49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10-16 вода, горива и енергия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bg-BG" sz="1200" b="0" u="none" strike="noStrike" dirty="0">
                          <a:effectLst/>
                          <a:latin typeface="+mj-lt"/>
                        </a:rPr>
                        <a:t> 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u="none" strike="noStrike" dirty="0" smtClean="0">
                          <a:effectLst/>
                          <a:latin typeface="+mj-lt"/>
                        </a:rPr>
                        <a:t>  0</a:t>
                      </a:r>
                      <a:r>
                        <a:rPr lang="bg-BG" sz="1200" b="0" u="none" strike="noStrike" dirty="0">
                          <a:effectLst/>
                          <a:latin typeface="+mj-lt"/>
                        </a:rPr>
                        <a:t> 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>
                          <a:effectLst/>
                        </a:rPr>
                        <a:t> 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53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10-20 разходи за външни услуги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u="none" strike="noStrike">
                          <a:effectLst/>
                          <a:latin typeface="+mj-lt"/>
                        </a:rPr>
                        <a:t>271</a:t>
                      </a:r>
                      <a:endParaRPr lang="bg-BG" sz="1200" b="0" i="0" u="none" strike="noStrike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u="none" strike="noStrike">
                          <a:effectLst/>
                          <a:latin typeface="+mj-lt"/>
                        </a:rPr>
                        <a:t>0</a:t>
                      </a:r>
                      <a:endParaRPr lang="bg-BG" sz="1200" b="0" i="0" u="none" strike="noStrike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200" b="0" i="0" u="none" strike="noStrike" dirty="0" smtClean="0">
                          <a:effectLst/>
                          <a:latin typeface="+mj-lt"/>
                        </a:rPr>
                        <a:t>271</a:t>
                      </a:r>
                      <a:endParaRPr lang="bg-BG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200" u="none" strike="noStrike" dirty="0">
                          <a:effectLst/>
                        </a:rPr>
                        <a:t> </a:t>
                      </a:r>
                      <a:endParaRPr lang="bg-BG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780" marR="3780" marT="37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703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ДЕЙНОСТ 1389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020190"/>
              </p:ext>
            </p:extLst>
          </p:nvPr>
        </p:nvGraphicFramePr>
        <p:xfrm>
          <a:off x="179512" y="1484784"/>
          <a:ext cx="8784977" cy="52703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394"/>
                <a:gridCol w="521583"/>
                <a:gridCol w="832051"/>
                <a:gridCol w="641581"/>
                <a:gridCol w="3261368"/>
              </a:tblGrid>
              <a:tr h="361040"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 smtClean="0">
                          <a:effectLst/>
                        </a:rPr>
                        <a:t>Параграф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 smtClean="0">
                          <a:effectLst/>
                        </a:rPr>
                        <a:t>План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 smtClean="0">
                          <a:effectLst/>
                        </a:rPr>
                        <a:t>Отчет </a:t>
                      </a:r>
                      <a:r>
                        <a:rPr lang="bg-BG" sz="1100" u="none" strike="noStrike" dirty="0">
                          <a:effectLst/>
                        </a:rPr>
                        <a:t>към </a:t>
                      </a:r>
                      <a:r>
                        <a:rPr lang="bg-BG" sz="1100" u="none" strike="noStrike" dirty="0" smtClean="0">
                          <a:effectLst/>
                        </a:rPr>
                        <a:t>30.06.2022г</a:t>
                      </a:r>
                      <a:r>
                        <a:rPr lang="bg-BG" sz="1100" u="none" strike="noStrike" dirty="0">
                          <a:effectLst/>
                        </a:rPr>
                        <a:t>.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 smtClean="0">
                          <a:effectLst/>
                        </a:rPr>
                        <a:t>Остатък 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100" u="none" strike="noStrike" dirty="0" smtClean="0">
                          <a:effectLst/>
                        </a:rPr>
                        <a:t>Изразходено </a:t>
                      </a:r>
                      <a:r>
                        <a:rPr lang="bg-BG" sz="1100" u="none" strike="noStrike" dirty="0">
                          <a:effectLst/>
                        </a:rPr>
                        <a:t>за: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01-00 заплати и възнаграждения за персонала, нает по трудови правоотношения</a:t>
                      </a:r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 smtClean="0">
                          <a:effectLst/>
                          <a:latin typeface="+mj-lt"/>
                        </a:rPr>
                        <a:t>11 499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 smtClean="0">
                          <a:effectLst/>
                          <a:latin typeface="+mj-lt"/>
                        </a:rPr>
                        <a:t>6 019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 smtClean="0">
                          <a:effectLst/>
                          <a:latin typeface="+mj-lt"/>
                        </a:rPr>
                        <a:t>5 480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 smtClean="0">
                          <a:effectLst/>
                        </a:rPr>
                        <a:t>Заплати </a:t>
                      </a:r>
                      <a:r>
                        <a:rPr lang="ru-RU" sz="1100" b="1" u="none" strike="noStrike" dirty="0">
                          <a:effectLst/>
                        </a:rPr>
                        <a:t>на персонала по трудово правоотношение</a:t>
                      </a:r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02-00 др. възнаграждения и плащания за персонала</a:t>
                      </a:r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 smtClean="0">
                          <a:effectLst/>
                          <a:latin typeface="+mj-lt"/>
                        </a:rPr>
                        <a:t>332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 smtClean="0">
                          <a:effectLst/>
                          <a:latin typeface="+mj-lt"/>
                        </a:rPr>
                        <a:t>214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 smtClean="0">
                          <a:effectLst/>
                          <a:latin typeface="+mj-lt"/>
                        </a:rPr>
                        <a:t>118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u="none" strike="noStrike" dirty="0">
                          <a:effectLst/>
                        </a:rPr>
                        <a:t> 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77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02-02 за персонал по извънтрудови правоотношения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bg-BG" sz="110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bg-BG" sz="110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bg-BG" sz="110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02-05 изплатени суми за СБКО, за облекло и др. на персонала, с характер на възнаграждение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 smtClean="0">
                          <a:effectLst/>
                          <a:latin typeface="+mj-lt"/>
                        </a:rPr>
                        <a:t>227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 smtClean="0">
                          <a:effectLst/>
                          <a:latin typeface="+mj-lt"/>
                        </a:rPr>
                        <a:t>109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 smtClean="0">
                          <a:effectLst/>
                          <a:latin typeface="+mj-lt"/>
                        </a:rPr>
                        <a:t>118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СБКО 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02-08 обезщетения за персонала с характер на възнаграждение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  <a:latin typeface="+mj-lt"/>
                        </a:rPr>
                        <a:t>0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bg-BG" sz="110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bg-BG" sz="110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5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02-09 др. плащания и възнаграждения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  <a:latin typeface="+mj-lt"/>
                        </a:rPr>
                        <a:t>105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  <a:latin typeface="+mj-lt"/>
                        </a:rPr>
                        <a:t>105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  <a:latin typeface="+mj-lt"/>
                        </a:rPr>
                        <a:t>0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05-00 задължителни осигурителни вноски от работодател</a:t>
                      </a:r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 smtClean="0">
                          <a:effectLst/>
                          <a:latin typeface="+mj-lt"/>
                        </a:rPr>
                        <a:t>2 415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 smtClean="0">
                          <a:effectLst/>
                          <a:latin typeface="+mj-lt"/>
                        </a:rPr>
                        <a:t>1 196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 smtClean="0">
                          <a:effectLst/>
                          <a:latin typeface="+mj-lt"/>
                        </a:rPr>
                        <a:t>1 219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5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05-51 осигурителлни вноски от работодател за ДОО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 smtClean="0">
                          <a:effectLst/>
                          <a:latin typeface="+mj-lt"/>
                        </a:rPr>
                        <a:t>1 776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 smtClean="0">
                          <a:effectLst/>
                          <a:latin typeface="+mj-lt"/>
                        </a:rPr>
                        <a:t>886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 smtClean="0">
                          <a:effectLst/>
                          <a:latin typeface="+mj-lt"/>
                        </a:rPr>
                        <a:t>890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 smtClean="0">
                          <a:effectLst/>
                        </a:rPr>
                        <a:t>Фонд </a:t>
                      </a:r>
                      <a:r>
                        <a:rPr lang="bg-BG" sz="1100" u="none" strike="noStrike" dirty="0">
                          <a:effectLst/>
                        </a:rPr>
                        <a:t>ДОО - работодател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5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05-52 осигурителлни вноски от работодател за УПФ</a:t>
                      </a:r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bg-BG" sz="110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>
                          <a:effectLst/>
                        </a:rPr>
                        <a:t> </a:t>
                      </a:r>
                      <a:endParaRPr lang="bg-BG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5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05-60 здравноосигурителни вноски от работодател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 smtClean="0">
                          <a:effectLst/>
                          <a:latin typeface="+mj-lt"/>
                        </a:rPr>
                        <a:t>639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 smtClean="0">
                          <a:effectLst/>
                          <a:latin typeface="+mj-lt"/>
                        </a:rPr>
                        <a:t>310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 smtClean="0">
                          <a:effectLst/>
                          <a:latin typeface="+mj-lt"/>
                        </a:rPr>
                        <a:t>329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 smtClean="0">
                          <a:effectLst/>
                        </a:rPr>
                        <a:t>Здравно </a:t>
                      </a:r>
                      <a:r>
                        <a:rPr lang="bg-BG" sz="1100" u="none" strike="noStrike" dirty="0">
                          <a:effectLst/>
                        </a:rPr>
                        <a:t>осигуряване - работодател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 05-80 вноски за допълнително задължително осигуряване от работодател</a:t>
                      </a:r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  <a:latin typeface="+mj-lt"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bg-BG" sz="110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bg-BG" sz="110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580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u="none" strike="noStrike" dirty="0">
                          <a:effectLst/>
                        </a:rPr>
                        <a:t>10-00 издръжка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 smtClean="0">
                          <a:effectLst/>
                          <a:latin typeface="+mj-lt"/>
                        </a:rPr>
                        <a:t>11 405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 smtClean="0">
                          <a:effectLst/>
                          <a:latin typeface="+mj-lt"/>
                        </a:rPr>
                        <a:t>9 122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 smtClean="0">
                          <a:effectLst/>
                          <a:latin typeface="+mj-lt"/>
                        </a:rPr>
                        <a:t>2 283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62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effectLst/>
                          <a:latin typeface="Times New Roman"/>
                        </a:rPr>
                        <a:t>10-15 материали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b="0" i="0" u="none" strike="noStrike" dirty="0" smtClean="0">
                          <a:effectLst/>
                          <a:latin typeface="+mj-lt"/>
                        </a:rPr>
                        <a:t>50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b="0" i="0" u="none" strike="noStrike" dirty="0" smtClean="0">
                          <a:effectLst/>
                          <a:latin typeface="+mj-lt"/>
                        </a:rPr>
                        <a:t>20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b="1" i="0" u="none" strike="noStrike" dirty="0" smtClean="0">
                          <a:effectLst/>
                          <a:latin typeface="+mj-lt"/>
                        </a:rPr>
                        <a:t>30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10-16 вода, горива и енергия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u="none" strike="noStrike" dirty="0" smtClean="0">
                          <a:effectLst/>
                          <a:latin typeface="+mj-lt"/>
                        </a:rPr>
                        <a:t>6 590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u="none" strike="noStrike" dirty="0" smtClean="0">
                          <a:effectLst/>
                          <a:latin typeface="+mj-lt"/>
                        </a:rPr>
                        <a:t>5 034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u="none" strike="noStrike" dirty="0" smtClean="0">
                          <a:effectLst/>
                          <a:latin typeface="+mj-lt"/>
                        </a:rPr>
                        <a:t>1 556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гориво автобус  - </a:t>
                      </a:r>
                      <a:r>
                        <a:rPr lang="ru-RU" sz="1100" u="none" strike="noStrike" dirty="0" smtClean="0">
                          <a:effectLst/>
                        </a:rPr>
                        <a:t>4</a:t>
                      </a:r>
                      <a:r>
                        <a:rPr lang="ru-RU" sz="1100" u="none" strike="noStrike" baseline="0" dirty="0" smtClean="0">
                          <a:effectLst/>
                        </a:rPr>
                        <a:t> 986</a:t>
                      </a:r>
                      <a:r>
                        <a:rPr lang="ru-RU" sz="1100" u="none" strike="noStrike" dirty="0" smtClean="0">
                          <a:effectLst/>
                        </a:rPr>
                        <a:t> </a:t>
                      </a:r>
                      <a:r>
                        <a:rPr lang="ru-RU" sz="1100" u="none" strike="noStrike" dirty="0" smtClean="0">
                          <a:effectLst/>
                        </a:rPr>
                        <a:t>лв.;</a:t>
                      </a:r>
                      <a:r>
                        <a:rPr lang="ru-RU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100" u="none" strike="noStrike" dirty="0" smtClean="0">
                          <a:effectLst/>
                        </a:rPr>
                        <a:t>добавка </a:t>
                      </a:r>
                      <a:r>
                        <a:rPr lang="ru-RU" sz="1100" u="none" strike="noStrike" dirty="0">
                          <a:effectLst/>
                        </a:rPr>
                        <a:t>гориво - 48.00 лв.  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265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10-20 разходи за външни услуги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u="none" strike="noStrike" dirty="0">
                          <a:effectLst/>
                          <a:latin typeface="+mj-lt"/>
                        </a:rPr>
                        <a:t>2 000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u="none" strike="noStrike" dirty="0" smtClean="0">
                          <a:effectLst/>
                          <a:latin typeface="+mj-lt"/>
                        </a:rPr>
                        <a:t>1 303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u="none" strike="noStrike" dirty="0" smtClean="0">
                          <a:effectLst/>
                          <a:latin typeface="+mj-lt"/>
                        </a:rPr>
                        <a:t>697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наем паркомясто автобус </a:t>
                      </a:r>
                      <a:r>
                        <a:rPr lang="ru-RU" sz="1100" u="none" strike="noStrike" dirty="0" smtClean="0">
                          <a:effectLst/>
                        </a:rPr>
                        <a:t>– 1</a:t>
                      </a:r>
                      <a:r>
                        <a:rPr lang="ru-RU" sz="1100" u="none" strike="noStrike" baseline="0" dirty="0" smtClean="0">
                          <a:effectLst/>
                        </a:rPr>
                        <a:t> 080</a:t>
                      </a:r>
                      <a:r>
                        <a:rPr lang="ru-RU" sz="1100" u="none" strike="noStrike" dirty="0" smtClean="0">
                          <a:effectLst/>
                        </a:rPr>
                        <a:t> </a:t>
                      </a:r>
                      <a:r>
                        <a:rPr lang="ru-RU" sz="1100" u="none" strike="noStrike" dirty="0">
                          <a:effectLst/>
                        </a:rPr>
                        <a:t>лв</a:t>
                      </a:r>
                      <a:r>
                        <a:rPr lang="ru-RU" sz="1100" u="none" strike="noStrike" dirty="0" smtClean="0">
                          <a:effectLst/>
                        </a:rPr>
                        <a:t>.;      </a:t>
                      </a:r>
                      <a:r>
                        <a:rPr lang="ru-RU" sz="1100" u="none" strike="noStrike" dirty="0">
                          <a:effectLst/>
                        </a:rPr>
                        <a:t>технически преглед </a:t>
                      </a:r>
                      <a:r>
                        <a:rPr lang="ru-RU" sz="1100" u="none" strike="noStrike" dirty="0" smtClean="0">
                          <a:effectLst/>
                        </a:rPr>
                        <a:t>автобус - </a:t>
                      </a:r>
                      <a:r>
                        <a:rPr lang="ru-RU" sz="1100" u="none" strike="noStrike" dirty="0" smtClean="0">
                          <a:effectLst/>
                        </a:rPr>
                        <a:t>55 </a:t>
                      </a:r>
                      <a:r>
                        <a:rPr lang="ru-RU" sz="1100" u="none" strike="noStrike" dirty="0">
                          <a:effectLst/>
                        </a:rPr>
                        <a:t>лв</a:t>
                      </a:r>
                      <a:r>
                        <a:rPr lang="ru-RU" sz="1100" u="none" strike="noStrike" dirty="0" smtClean="0">
                          <a:effectLst/>
                        </a:rPr>
                        <a:t>.; ремонт автобус – 30 лв.; такса обслужване – 120 лв.         </a:t>
                      </a:r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3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effectLst/>
                          <a:latin typeface="+mj-lt"/>
                        </a:rPr>
                        <a:t>10-62 разходи за застраховки</a:t>
                      </a:r>
                      <a:endParaRPr lang="ru-RU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b="0" i="0" u="none" strike="noStrike" dirty="0" smtClean="0">
                          <a:effectLst/>
                          <a:latin typeface="+mj-lt"/>
                        </a:rPr>
                        <a:t>2 765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b="0" i="0" u="none" strike="noStrike" dirty="0" smtClean="0">
                          <a:effectLst/>
                          <a:latin typeface="+mj-lt"/>
                        </a:rPr>
                        <a:t>2 765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bg-BG" sz="1100" b="1" i="0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580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1" u="none" strike="noStrike" dirty="0">
                          <a:effectLst/>
                        </a:rPr>
                        <a:t>19-00</a:t>
                      </a:r>
                      <a:endParaRPr lang="bg-BG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 smtClean="0">
                          <a:effectLst/>
                          <a:latin typeface="+mj-lt"/>
                        </a:rPr>
                        <a:t>172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 smtClean="0">
                          <a:effectLst/>
                          <a:latin typeface="+mj-lt"/>
                        </a:rPr>
                        <a:t>57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b="1" u="none" strike="noStrike" dirty="0" smtClean="0">
                          <a:effectLst/>
                          <a:latin typeface="+mj-lt"/>
                        </a:rPr>
                        <a:t>115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580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19-01 данъци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 smtClean="0">
                          <a:effectLst/>
                          <a:latin typeface="+mj-lt"/>
                        </a:rPr>
                        <a:t>30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bg-BG" sz="1100" u="none" strike="noStrike" dirty="0" smtClean="0">
                          <a:effectLst/>
                          <a:latin typeface="+mj-lt"/>
                        </a:rPr>
                        <a:t>15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 smtClean="0">
                          <a:effectLst/>
                          <a:latin typeface="+mj-lt"/>
                        </a:rPr>
                        <a:t>15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 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580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19-81 </a:t>
                      </a:r>
                      <a:r>
                        <a:rPr lang="bg-BG" sz="1100" u="none" strike="noStrike" dirty="0" smtClean="0">
                          <a:effectLst/>
                        </a:rPr>
                        <a:t>общински такси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>
                          <a:effectLst/>
                          <a:latin typeface="+mj-lt"/>
                        </a:rPr>
                        <a:t>142</a:t>
                      </a:r>
                      <a:endParaRPr lang="bg-BG" sz="1100" b="0" i="0" u="none" strike="noStrike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  <a:latin typeface="+mj-lt"/>
                        </a:rPr>
                        <a:t>142</a:t>
                      </a:r>
                      <a:endParaRPr lang="bg-BG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100" u="none" strike="noStrike" dirty="0">
                          <a:effectLst/>
                          <a:latin typeface="+mj-lt"/>
                        </a:rPr>
                        <a:t>0</a:t>
                      </a:r>
                      <a:endParaRPr lang="bg-BG" sz="1100" b="1" i="0" u="none" strike="noStrike" dirty="0">
                        <a:effectLst/>
                        <a:latin typeface="+mj-lt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u="none" strike="noStrike" dirty="0">
                          <a:effectLst/>
                        </a:rPr>
                        <a:t>данък автобус - 142.00 лв.</a:t>
                      </a:r>
                      <a:endParaRPr lang="bg-BG" sz="11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70" marR="3870" marT="3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315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ДЕЙНОСТ 1713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63284"/>
              </p:ext>
            </p:extLst>
          </p:nvPr>
        </p:nvGraphicFramePr>
        <p:xfrm>
          <a:off x="467544" y="2204864"/>
          <a:ext cx="8144125" cy="24423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4511"/>
                <a:gridCol w="640849"/>
                <a:gridCol w="851184"/>
                <a:gridCol w="720080"/>
                <a:gridCol w="2527501"/>
              </a:tblGrid>
              <a:tr h="693096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 dirty="0" smtClean="0">
                          <a:effectLst/>
                        </a:rPr>
                        <a:t>Параграф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 dirty="0" smtClean="0">
                          <a:effectLst/>
                        </a:rPr>
                        <a:t>План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 dirty="0" smtClean="0">
                          <a:effectLst/>
                        </a:rPr>
                        <a:t>Отчет </a:t>
                      </a:r>
                      <a:r>
                        <a:rPr lang="bg-BG" sz="1000" u="none" strike="noStrike" dirty="0">
                          <a:effectLst/>
                        </a:rPr>
                        <a:t>към </a:t>
                      </a:r>
                      <a:r>
                        <a:rPr lang="bg-BG" sz="1000" u="none" strike="noStrike" dirty="0" smtClean="0">
                          <a:effectLst/>
                        </a:rPr>
                        <a:t>30.06.2022 г</a:t>
                      </a:r>
                      <a:r>
                        <a:rPr lang="bg-BG" sz="1000" u="none" strike="noStrike" dirty="0">
                          <a:effectLst/>
                        </a:rPr>
                        <a:t>.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 dirty="0" smtClean="0">
                          <a:effectLst/>
                        </a:rPr>
                        <a:t>Остатък 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 dirty="0" smtClean="0">
                          <a:effectLst/>
                        </a:rPr>
                        <a:t>Изразходено </a:t>
                      </a:r>
                      <a:r>
                        <a:rPr lang="bg-BG" sz="1000" u="none" strike="noStrike" dirty="0">
                          <a:effectLst/>
                        </a:rPr>
                        <a:t>за: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7534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 dirty="0">
                          <a:effectLst/>
                        </a:rPr>
                        <a:t>10-00 издръжка</a:t>
                      </a:r>
                      <a:endParaRPr lang="bg-BG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3 126</a:t>
                      </a:r>
                      <a:endParaRPr lang="bg-BG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1 014</a:t>
                      </a:r>
                      <a:endParaRPr lang="bg-BG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2 112</a:t>
                      </a:r>
                      <a:endParaRPr lang="bg-BG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2288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 dirty="0">
                          <a:effectLst/>
                        </a:rPr>
                        <a:t>1011 - храна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r>
                        <a:rPr lang="bg-BG" sz="1000" u="none" strike="noStrike" dirty="0" smtClean="0">
                          <a:effectLst/>
                        </a:rPr>
                        <a:t>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r>
                        <a:rPr lang="bg-BG" sz="1000" u="none" strike="noStrike" dirty="0" smtClean="0">
                          <a:effectLst/>
                        </a:rPr>
                        <a:t>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</a:t>
                      </a:r>
                      <a:endParaRPr lang="bg-BG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 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82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10-13 постелен инвентар и облекло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r>
                        <a:rPr lang="bg-BG" sz="1000" u="none" strike="noStrike" dirty="0" smtClean="0">
                          <a:effectLst/>
                        </a:rPr>
                        <a:t>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r>
                        <a:rPr lang="bg-BG" sz="1000" u="none" strike="noStrike" dirty="0" smtClean="0">
                          <a:effectLst/>
                        </a:rPr>
                        <a:t>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</a:t>
                      </a:r>
                      <a:endParaRPr lang="bg-BG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47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10-14 учебни и научн-изследователски разходи и книги за библиотеките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r>
                        <a:rPr lang="bg-BG" sz="1000" u="none" strike="noStrike" dirty="0" smtClean="0">
                          <a:effectLst/>
                        </a:rPr>
                        <a:t>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r>
                        <a:rPr lang="bg-BG" sz="1000" u="none" strike="noStrike" dirty="0" smtClean="0">
                          <a:effectLst/>
                        </a:rPr>
                        <a:t>0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</a:t>
                      </a:r>
                      <a:endParaRPr lang="bg-BG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 dirty="0">
                          <a:effectLst/>
                        </a:rPr>
                        <a:t> 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6324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10-15 материали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3 126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1 014</a:t>
                      </a:r>
                      <a:endParaRPr lang="bg-BG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2 112</a:t>
                      </a:r>
                      <a:endParaRPr lang="bg-BG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8251" marR="8251" marT="825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bg-BG" sz="1000" u="none" strike="noStrike" dirty="0">
                          <a:effectLst/>
                        </a:rPr>
                        <a:t>велосипеди, каски, наколенки</a:t>
                      </a:r>
                      <a:endParaRPr lang="bg-BG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251" marR="8251" marT="825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119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1261</TotalTime>
  <Words>1574</Words>
  <Application>Microsoft Office PowerPoint</Application>
  <PresentationFormat>On-screen Show (4:3)</PresentationFormat>
  <Paragraphs>583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Grid</vt:lpstr>
      <vt:lpstr>НАЧАЛНО УЧИЛИЩЕ „ИВАН Вазов“ - Враца</vt:lpstr>
      <vt:lpstr>ОТЧЕТ НА ПРИХОДА ПО БЮДЖЕТА КЪМ 30.06.2022 ГОДИНА</vt:lpstr>
      <vt:lpstr>Недостиг на средства в дейност 1338 – след утвърждаване на бюджета ще бъдат направени компенсирани промени и от параграф 1016 на дейност 1322 ще бъдат прехвърлени средства за обезпечаване на дейността, както и извършени структурни промени за намаляване на щатните бройки с 0,5 от 16.06.2022 г. и 0,5 от 15.09.2022 г.  Средствата в дейност 1389 се компенсират по бюджета от първостепенния разпоредител до размера на извършените разходи.</vt:lpstr>
      <vt:lpstr>ДЕЙНОСТ 1322</vt:lpstr>
      <vt:lpstr>ДЕЙНОСТ 1322</vt:lpstr>
      <vt:lpstr>ДЕЙНОСТ 1318</vt:lpstr>
      <vt:lpstr>ДЕЙНОСТ 1338</vt:lpstr>
      <vt:lpstr>ДЕЙНОСТ 1389</vt:lpstr>
      <vt:lpstr>ДЕЙНОСТ 1713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148</cp:revision>
  <dcterms:created xsi:type="dcterms:W3CDTF">2021-07-20T04:43:40Z</dcterms:created>
  <dcterms:modified xsi:type="dcterms:W3CDTF">2022-07-14T09:43:13Z</dcterms:modified>
</cp:coreProperties>
</file>